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4619"/>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38687493956241"/>
          <c:y val="8.3118412701869301E-2"/>
          <c:w val="0.72459875098416149"/>
          <c:h val="0.88641283917243852"/>
        </c:manualLayout>
      </c:layout>
      <c:pieChart>
        <c:varyColors val="1"/>
        <c:ser>
          <c:idx val="0"/>
          <c:order val="0"/>
          <c:tx>
            <c:strRef>
              <c:f>Sheet1!$B$1</c:f>
              <c:strCache>
                <c:ptCount val="1"/>
                <c:pt idx="0">
                  <c:v>Sales</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2107-40DB-BC45-F31226FEC5C6}"/>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4-2107-40DB-BC45-F31226FEC5C6}"/>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2107-40DB-BC45-F31226FEC5C6}"/>
              </c:ext>
            </c:extLst>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2-2107-40DB-BC45-F31226FEC5C6}"/>
              </c:ext>
            </c:extLst>
          </c:dPt>
          <c:dLbls>
            <c:dLbl>
              <c:idx val="0"/>
              <c:tx>
                <c:rich>
                  <a:bodyPr/>
                  <a:lstStyle/>
                  <a:p>
                    <a:fld id="{AC2520D9-7758-4431-8175-5EF4598253D0}" type="VALUE">
                      <a:rPr lang="en-US" smtClean="0"/>
                      <a:pPr/>
                      <a:t>[VALUE]</a:t>
                    </a:fld>
                    <a:r>
                      <a:rPr lang="en-US" dirty="0"/>
                      <a:t>USD</a:t>
                    </a:r>
                  </a:p>
                </c:rich>
              </c:tx>
              <c:dLblPos val="inEnd"/>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2107-40DB-BC45-F31226FEC5C6}"/>
                </c:ext>
              </c:extLst>
            </c:dLbl>
            <c:dLbl>
              <c:idx val="1"/>
              <c:layout>
                <c:manualLayout>
                  <c:x val="-0.1186474531581346"/>
                  <c:y val="7.3890866517540205E-2"/>
                </c:manualLayout>
              </c:layout>
              <c:tx>
                <c:rich>
                  <a:bodyPr/>
                  <a:lstStyle/>
                  <a:p>
                    <a:r>
                      <a:rPr lang="en-US" dirty="0"/>
                      <a:t>10-12USD</a:t>
                    </a:r>
                  </a:p>
                </c:rich>
              </c:tx>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4-2107-40DB-BC45-F31226FEC5C6}"/>
                </c:ext>
              </c:extLst>
            </c:dLbl>
            <c:dLbl>
              <c:idx val="2"/>
              <c:tx>
                <c:rich>
                  <a:bodyPr rot="0" spcFirstLastPara="1" vertOverflow="ellipsis" vert="horz" wrap="square" lIns="38100" tIns="19050" rIns="38100" bIns="19050" anchor="ctr" anchorCtr="1">
                    <a:noAutofit/>
                  </a:bodyPr>
                  <a:lstStyle/>
                  <a:p>
                    <a:pPr>
                      <a:defRPr sz="1197" b="1" i="0" u="none" strike="noStrike" kern="1200" baseline="0">
                        <a:solidFill>
                          <a:schemeClr val="lt1"/>
                        </a:solidFill>
                        <a:latin typeface="+mn-lt"/>
                        <a:ea typeface="+mn-ea"/>
                        <a:cs typeface="+mn-cs"/>
                      </a:defRPr>
                    </a:pPr>
                    <a:fld id="{FA8EE3C6-8A30-4B9E-8919-B382AA27E1A4}" type="VALUE">
                      <a:rPr lang="en-US" smtClean="0"/>
                      <a:pPr>
                        <a:defRPr/>
                      </a:pPr>
                      <a:t>[VALUE]</a:t>
                    </a:fld>
                    <a:r>
                      <a:rPr lang="en-US" dirty="0"/>
                      <a:t>USD</a:t>
                    </a:r>
                  </a:p>
                </c:rich>
              </c:tx>
              <c:spPr>
                <a:noFill/>
                <a:ln>
                  <a:noFill/>
                </a:ln>
                <a:effectLst/>
              </c:spPr>
              <c:txPr>
                <a:bodyPr rot="0" spcFirstLastPara="1" vertOverflow="ellipsis" vert="horz" wrap="square" lIns="38100" tIns="19050" rIns="38100" bIns="19050" anchor="ctr" anchorCtr="1">
                  <a:no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15:layout>
                    <c:manualLayout>
                      <c:w val="0.13247496997543573"/>
                      <c:h val="8.5804682221660794E-2"/>
                    </c:manualLayout>
                  </c15:layout>
                  <c15:dlblFieldTable/>
                  <c15:showDataLabelsRange val="0"/>
                </c:ext>
                <c:ext xmlns:c16="http://schemas.microsoft.com/office/drawing/2014/chart" uri="{C3380CC4-5D6E-409C-BE32-E72D297353CC}">
                  <c16:uniqueId val="{00000003-2107-40DB-BC45-F31226FEC5C6}"/>
                </c:ext>
              </c:extLst>
            </c:dLbl>
            <c:dLbl>
              <c:idx val="3"/>
              <c:tx>
                <c:rich>
                  <a:bodyPr/>
                  <a:lstStyle/>
                  <a:p>
                    <a:r>
                      <a:rPr lang="en-US"/>
                      <a:t>100USD</a:t>
                    </a:r>
                    <a:endParaRPr lang="en-US" dirty="0"/>
                  </a:p>
                </c:rich>
              </c:tx>
              <c:dLblPos val="inEnd"/>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2-2107-40DB-BC45-F31226FEC5C6}"/>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29</c:v>
                </c:pt>
                <c:pt idx="1">
                  <c:v>12</c:v>
                </c:pt>
                <c:pt idx="2">
                  <c:v>100</c:v>
                </c:pt>
                <c:pt idx="3">
                  <c:v>100</c:v>
                </c:pt>
              </c:numCache>
            </c:numRef>
          </c:val>
          <c:extLst>
            <c:ext xmlns:c16="http://schemas.microsoft.com/office/drawing/2014/chart" uri="{C3380CC4-5D6E-409C-BE32-E72D297353CC}">
              <c16:uniqueId val="{00000000-2107-40DB-BC45-F31226FEC5C6}"/>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10F2B3-1BE3-4BE1-A945-2A1932662899}" type="doc">
      <dgm:prSet loTypeId="urn:microsoft.com/office/officeart/2005/8/layout/vList3" loCatId="list" qsTypeId="urn:microsoft.com/office/officeart/2005/8/quickstyle/simple4" qsCatId="simple" csTypeId="urn:microsoft.com/office/officeart/2005/8/colors/colorful3" csCatId="colorful" phldr="1"/>
      <dgm:spPr/>
    </dgm:pt>
    <dgm:pt modelId="{30A32FD2-4478-4397-993D-B10800F0A7E2}" type="pres">
      <dgm:prSet presAssocID="{0A10F2B3-1BE3-4BE1-A945-2A1932662899}" presName="linearFlow" presStyleCnt="0">
        <dgm:presLayoutVars>
          <dgm:dir/>
          <dgm:resizeHandles val="exact"/>
        </dgm:presLayoutVars>
      </dgm:prSet>
      <dgm:spPr/>
    </dgm:pt>
  </dgm:ptLst>
  <dgm:cxnLst>
    <dgm:cxn modelId="{62DAFB08-BBEF-4AC2-ABA7-BDE977D5952B}" type="presOf" srcId="{0A10F2B3-1BE3-4BE1-A945-2A1932662899}" destId="{30A32FD2-4478-4397-993D-B10800F0A7E2}" srcOrd="0"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605728-35FF-4F16-B9A3-033006B55B76}" type="doc">
      <dgm:prSet loTypeId="urn:microsoft.com/office/officeart/2005/8/layout/hierarchy4" loCatId="hierarchy" qsTypeId="urn:microsoft.com/office/officeart/2005/8/quickstyle/simple2" qsCatId="simple" csTypeId="urn:microsoft.com/office/officeart/2005/8/colors/colorful1" csCatId="colorful" phldr="1"/>
      <dgm:spPr/>
      <dgm:t>
        <a:bodyPr/>
        <a:lstStyle/>
        <a:p>
          <a:endParaRPr lang="en-IN"/>
        </a:p>
      </dgm:t>
    </dgm:pt>
    <dgm:pt modelId="{2D8FCDCC-259E-4B13-99D9-B6955ED6D078}">
      <dgm:prSet phldrT="[Text]" custT="1"/>
      <dgm:spPr/>
      <dgm:t>
        <a:bodyPr/>
        <a:lstStyle/>
        <a:p>
          <a:r>
            <a:rPr lang="en-US" sz="2500" b="0" i="0" dirty="0"/>
            <a:t>1) Create an attractive store</a:t>
          </a:r>
          <a:endParaRPr lang="en-IN" sz="2500" dirty="0"/>
        </a:p>
      </dgm:t>
    </dgm:pt>
    <dgm:pt modelId="{4446CB43-B0D9-4DA4-B27E-D20400304F1B}" type="parTrans" cxnId="{4090727F-DD7D-46C8-A034-FE9D557D71BD}">
      <dgm:prSet/>
      <dgm:spPr/>
      <dgm:t>
        <a:bodyPr/>
        <a:lstStyle/>
        <a:p>
          <a:endParaRPr lang="en-IN"/>
        </a:p>
      </dgm:t>
    </dgm:pt>
    <dgm:pt modelId="{E4A8420A-0148-45CB-ABC0-848EC1C24D5A}" type="sibTrans" cxnId="{4090727F-DD7D-46C8-A034-FE9D557D71BD}">
      <dgm:prSet/>
      <dgm:spPr/>
      <dgm:t>
        <a:bodyPr/>
        <a:lstStyle/>
        <a:p>
          <a:endParaRPr lang="en-IN"/>
        </a:p>
      </dgm:t>
    </dgm:pt>
    <dgm:pt modelId="{A526AEAE-BD77-4CCE-B34F-EB3E5FACA68F}">
      <dgm:prSet phldrT="[Text]" custT="1"/>
      <dgm:spPr/>
      <dgm:t>
        <a:bodyPr/>
        <a:lstStyle/>
        <a:p>
          <a:r>
            <a:rPr lang="en-IN" sz="2000" b="0" i="0" dirty="0"/>
            <a:t>2) Focus on Marketing</a:t>
          </a:r>
          <a:endParaRPr lang="en-IN" sz="2000" dirty="0"/>
        </a:p>
      </dgm:t>
    </dgm:pt>
    <dgm:pt modelId="{F6ECFA2F-5E26-4238-9C50-8CFD5F114D90}" type="parTrans" cxnId="{9F2AD9F9-FE68-4A0D-AD5A-1248719DB5BB}">
      <dgm:prSet/>
      <dgm:spPr/>
      <dgm:t>
        <a:bodyPr/>
        <a:lstStyle/>
        <a:p>
          <a:endParaRPr lang="en-IN"/>
        </a:p>
      </dgm:t>
    </dgm:pt>
    <dgm:pt modelId="{19EF82F8-4E5B-4C07-9B31-55D31E7BC819}" type="sibTrans" cxnId="{9F2AD9F9-FE68-4A0D-AD5A-1248719DB5BB}">
      <dgm:prSet/>
      <dgm:spPr/>
      <dgm:t>
        <a:bodyPr/>
        <a:lstStyle/>
        <a:p>
          <a:endParaRPr lang="en-IN"/>
        </a:p>
      </dgm:t>
    </dgm:pt>
    <dgm:pt modelId="{13CB2C38-0416-4C34-A17E-950F5A29BEB5}">
      <dgm:prSet phldrT="[Text]" custT="1"/>
      <dgm:spPr/>
      <dgm:t>
        <a:bodyPr/>
        <a:lstStyle/>
        <a:p>
          <a:r>
            <a:rPr lang="en-US" sz="1600" b="0" i="0" dirty="0"/>
            <a:t>4) List Unique Products in your store</a:t>
          </a:r>
          <a:endParaRPr lang="en-IN" sz="1600" dirty="0"/>
        </a:p>
      </dgm:t>
    </dgm:pt>
    <dgm:pt modelId="{3DCDBD36-2918-49D2-8C12-120947EDCDC7}" type="parTrans" cxnId="{A9CDC67E-8BD6-49EA-BA40-7F097486E1CF}">
      <dgm:prSet/>
      <dgm:spPr/>
      <dgm:t>
        <a:bodyPr/>
        <a:lstStyle/>
        <a:p>
          <a:endParaRPr lang="en-IN"/>
        </a:p>
      </dgm:t>
    </dgm:pt>
    <dgm:pt modelId="{B3B6E3E9-2926-4A9B-8833-31691AEB8F1D}" type="sibTrans" cxnId="{A9CDC67E-8BD6-49EA-BA40-7F097486E1CF}">
      <dgm:prSet/>
      <dgm:spPr/>
      <dgm:t>
        <a:bodyPr/>
        <a:lstStyle/>
        <a:p>
          <a:endParaRPr lang="en-IN"/>
        </a:p>
      </dgm:t>
    </dgm:pt>
    <dgm:pt modelId="{CC03B4C2-3646-4DA9-BA33-7E95E686AE40}">
      <dgm:prSet phldrT="[Text]" custT="1"/>
      <dgm:spPr/>
      <dgm:t>
        <a:bodyPr/>
        <a:lstStyle/>
        <a:p>
          <a:r>
            <a:rPr lang="en-IN" sz="1600" b="0" i="0" dirty="0"/>
            <a:t>5) Add Customer Reviews</a:t>
          </a:r>
          <a:endParaRPr lang="en-IN" sz="1600" dirty="0"/>
        </a:p>
      </dgm:t>
    </dgm:pt>
    <dgm:pt modelId="{13AF69EA-8005-4202-988B-4F09D3416E50}" type="parTrans" cxnId="{92EBCFA3-CAED-4DE2-9FA1-4BF913A48B0C}">
      <dgm:prSet/>
      <dgm:spPr/>
      <dgm:t>
        <a:bodyPr/>
        <a:lstStyle/>
        <a:p>
          <a:endParaRPr lang="en-IN"/>
        </a:p>
      </dgm:t>
    </dgm:pt>
    <dgm:pt modelId="{781B58C6-0A56-4AAC-991B-B59D7579FF25}" type="sibTrans" cxnId="{92EBCFA3-CAED-4DE2-9FA1-4BF913A48B0C}">
      <dgm:prSet/>
      <dgm:spPr/>
      <dgm:t>
        <a:bodyPr/>
        <a:lstStyle/>
        <a:p>
          <a:endParaRPr lang="en-IN"/>
        </a:p>
      </dgm:t>
    </dgm:pt>
    <dgm:pt modelId="{D70B54AA-7C09-46C7-BAF8-977B145A4A0E}">
      <dgm:prSet phldrT="[Text]" custT="1"/>
      <dgm:spPr/>
      <dgm:t>
        <a:bodyPr/>
        <a:lstStyle/>
        <a:p>
          <a:r>
            <a:rPr lang="en-IN" sz="1900" b="0" i="0" dirty="0"/>
            <a:t>3) Customer support</a:t>
          </a:r>
          <a:endParaRPr lang="en-IN" sz="1900" dirty="0"/>
        </a:p>
      </dgm:t>
    </dgm:pt>
    <dgm:pt modelId="{5C567CA3-DB83-452D-AAD7-858A9C8004CC}" type="parTrans" cxnId="{63504585-3040-4B47-A4B2-34FA87751449}">
      <dgm:prSet/>
      <dgm:spPr/>
      <dgm:t>
        <a:bodyPr/>
        <a:lstStyle/>
        <a:p>
          <a:endParaRPr lang="en-IN"/>
        </a:p>
      </dgm:t>
    </dgm:pt>
    <dgm:pt modelId="{C7516856-3956-4B0C-840B-BDCE5A7DD31A}" type="sibTrans" cxnId="{63504585-3040-4B47-A4B2-34FA87751449}">
      <dgm:prSet/>
      <dgm:spPr/>
      <dgm:t>
        <a:bodyPr/>
        <a:lstStyle/>
        <a:p>
          <a:endParaRPr lang="en-IN"/>
        </a:p>
      </dgm:t>
    </dgm:pt>
    <dgm:pt modelId="{AA297003-6EF0-48B7-A057-BBA8B8E3514E}">
      <dgm:prSet phldrT="[Text]" custT="1"/>
      <dgm:spPr/>
      <dgm:t>
        <a:bodyPr/>
        <a:lstStyle/>
        <a:p>
          <a:r>
            <a:rPr lang="en-IN" sz="1600" b="0" i="0" dirty="0"/>
            <a:t>6) Test your Products</a:t>
          </a:r>
          <a:endParaRPr lang="en-IN" sz="1600" dirty="0"/>
        </a:p>
      </dgm:t>
    </dgm:pt>
    <dgm:pt modelId="{E0D1BB09-BD87-4D90-8AA3-2BF692A67405}" type="parTrans" cxnId="{8F0A94F9-FA5B-4E62-A633-ECFA460A7B03}">
      <dgm:prSet/>
      <dgm:spPr/>
      <dgm:t>
        <a:bodyPr/>
        <a:lstStyle/>
        <a:p>
          <a:endParaRPr lang="en-IN"/>
        </a:p>
      </dgm:t>
    </dgm:pt>
    <dgm:pt modelId="{8D6A7F7C-C886-4A74-B2EF-CCB2311BCD80}" type="sibTrans" cxnId="{8F0A94F9-FA5B-4E62-A633-ECFA460A7B03}">
      <dgm:prSet/>
      <dgm:spPr/>
      <dgm:t>
        <a:bodyPr/>
        <a:lstStyle/>
        <a:p>
          <a:endParaRPr lang="en-IN"/>
        </a:p>
      </dgm:t>
    </dgm:pt>
    <dgm:pt modelId="{09946AFB-EE39-4075-903B-30E823447AF7}" type="pres">
      <dgm:prSet presAssocID="{15605728-35FF-4F16-B9A3-033006B55B76}" presName="Name0" presStyleCnt="0">
        <dgm:presLayoutVars>
          <dgm:chPref val="1"/>
          <dgm:dir/>
          <dgm:animOne val="branch"/>
          <dgm:animLvl val="lvl"/>
          <dgm:resizeHandles/>
        </dgm:presLayoutVars>
      </dgm:prSet>
      <dgm:spPr/>
    </dgm:pt>
    <dgm:pt modelId="{1B9BDF53-921E-4CBC-A8B6-2D738947F26A}" type="pres">
      <dgm:prSet presAssocID="{2D8FCDCC-259E-4B13-99D9-B6955ED6D078}" presName="vertOne" presStyleCnt="0"/>
      <dgm:spPr/>
    </dgm:pt>
    <dgm:pt modelId="{DCA1717D-2FA2-4D3B-8662-A6F30F09DC4E}" type="pres">
      <dgm:prSet presAssocID="{2D8FCDCC-259E-4B13-99D9-B6955ED6D078}" presName="txOne" presStyleLbl="node0" presStyleIdx="0" presStyleCnt="1">
        <dgm:presLayoutVars>
          <dgm:chPref val="3"/>
        </dgm:presLayoutVars>
      </dgm:prSet>
      <dgm:spPr/>
    </dgm:pt>
    <dgm:pt modelId="{73E322CF-5C1A-40F7-9241-34E833E9D4AC}" type="pres">
      <dgm:prSet presAssocID="{2D8FCDCC-259E-4B13-99D9-B6955ED6D078}" presName="parTransOne" presStyleCnt="0"/>
      <dgm:spPr/>
    </dgm:pt>
    <dgm:pt modelId="{F2617384-C77C-45DF-B266-3BBEC353E05E}" type="pres">
      <dgm:prSet presAssocID="{2D8FCDCC-259E-4B13-99D9-B6955ED6D078}" presName="horzOne" presStyleCnt="0"/>
      <dgm:spPr/>
    </dgm:pt>
    <dgm:pt modelId="{31A00008-B641-4C57-8221-EB5CF4ABA76A}" type="pres">
      <dgm:prSet presAssocID="{A526AEAE-BD77-4CCE-B34F-EB3E5FACA68F}" presName="vertTwo" presStyleCnt="0"/>
      <dgm:spPr/>
    </dgm:pt>
    <dgm:pt modelId="{759A4706-8626-43DB-B012-D34B83828295}" type="pres">
      <dgm:prSet presAssocID="{A526AEAE-BD77-4CCE-B34F-EB3E5FACA68F}" presName="txTwo" presStyleLbl="node2" presStyleIdx="0" presStyleCnt="2">
        <dgm:presLayoutVars>
          <dgm:chPref val="3"/>
        </dgm:presLayoutVars>
      </dgm:prSet>
      <dgm:spPr/>
    </dgm:pt>
    <dgm:pt modelId="{4A28018F-E411-489B-A3A8-9F970E3EA449}" type="pres">
      <dgm:prSet presAssocID="{A526AEAE-BD77-4CCE-B34F-EB3E5FACA68F}" presName="parTransTwo" presStyleCnt="0"/>
      <dgm:spPr/>
    </dgm:pt>
    <dgm:pt modelId="{0908A25E-9B49-4D65-8C61-673C39099F48}" type="pres">
      <dgm:prSet presAssocID="{A526AEAE-BD77-4CCE-B34F-EB3E5FACA68F}" presName="horzTwo" presStyleCnt="0"/>
      <dgm:spPr/>
    </dgm:pt>
    <dgm:pt modelId="{CF349FEC-63C2-4AB2-AD7E-2E5E1533C469}" type="pres">
      <dgm:prSet presAssocID="{13CB2C38-0416-4C34-A17E-950F5A29BEB5}" presName="vertThree" presStyleCnt="0"/>
      <dgm:spPr/>
    </dgm:pt>
    <dgm:pt modelId="{2488D76E-65BF-4B64-B6DB-DD5654CCB46D}" type="pres">
      <dgm:prSet presAssocID="{13CB2C38-0416-4C34-A17E-950F5A29BEB5}" presName="txThree" presStyleLbl="node3" presStyleIdx="0" presStyleCnt="3">
        <dgm:presLayoutVars>
          <dgm:chPref val="3"/>
        </dgm:presLayoutVars>
      </dgm:prSet>
      <dgm:spPr/>
    </dgm:pt>
    <dgm:pt modelId="{865E0325-16CF-4381-AB72-70DC75DB497D}" type="pres">
      <dgm:prSet presAssocID="{13CB2C38-0416-4C34-A17E-950F5A29BEB5}" presName="horzThree" presStyleCnt="0"/>
      <dgm:spPr/>
    </dgm:pt>
    <dgm:pt modelId="{51F8A63F-603B-45CB-A1D6-627CB41270DE}" type="pres">
      <dgm:prSet presAssocID="{B3B6E3E9-2926-4A9B-8833-31691AEB8F1D}" presName="sibSpaceThree" presStyleCnt="0"/>
      <dgm:spPr/>
    </dgm:pt>
    <dgm:pt modelId="{34D3E5E6-365F-447B-B547-148232F2DE63}" type="pres">
      <dgm:prSet presAssocID="{CC03B4C2-3646-4DA9-BA33-7E95E686AE40}" presName="vertThree" presStyleCnt="0"/>
      <dgm:spPr/>
    </dgm:pt>
    <dgm:pt modelId="{F9C610C2-D0D9-468B-A9BC-A059B9D0ED89}" type="pres">
      <dgm:prSet presAssocID="{CC03B4C2-3646-4DA9-BA33-7E95E686AE40}" presName="txThree" presStyleLbl="node3" presStyleIdx="1" presStyleCnt="3">
        <dgm:presLayoutVars>
          <dgm:chPref val="3"/>
        </dgm:presLayoutVars>
      </dgm:prSet>
      <dgm:spPr/>
    </dgm:pt>
    <dgm:pt modelId="{F8A8BFB0-2BB7-476C-A4D1-15AE6E1822F7}" type="pres">
      <dgm:prSet presAssocID="{CC03B4C2-3646-4DA9-BA33-7E95E686AE40}" presName="horzThree" presStyleCnt="0"/>
      <dgm:spPr/>
    </dgm:pt>
    <dgm:pt modelId="{7DAB9387-4EE7-4A88-9A54-0DBAABFBEEEF}" type="pres">
      <dgm:prSet presAssocID="{19EF82F8-4E5B-4C07-9B31-55D31E7BC819}" presName="sibSpaceTwo" presStyleCnt="0"/>
      <dgm:spPr/>
    </dgm:pt>
    <dgm:pt modelId="{67A1AFA7-05BA-44DD-9CD3-66EB7B7FB5A4}" type="pres">
      <dgm:prSet presAssocID="{D70B54AA-7C09-46C7-BAF8-977B145A4A0E}" presName="vertTwo" presStyleCnt="0"/>
      <dgm:spPr/>
    </dgm:pt>
    <dgm:pt modelId="{6A52AC87-1EF3-45AC-9951-D512EA55CBF4}" type="pres">
      <dgm:prSet presAssocID="{D70B54AA-7C09-46C7-BAF8-977B145A4A0E}" presName="txTwo" presStyleLbl="node2" presStyleIdx="1" presStyleCnt="2">
        <dgm:presLayoutVars>
          <dgm:chPref val="3"/>
        </dgm:presLayoutVars>
      </dgm:prSet>
      <dgm:spPr/>
    </dgm:pt>
    <dgm:pt modelId="{3CF310A0-4736-4AAD-A3C6-2DE19B87CC8B}" type="pres">
      <dgm:prSet presAssocID="{D70B54AA-7C09-46C7-BAF8-977B145A4A0E}" presName="parTransTwo" presStyleCnt="0"/>
      <dgm:spPr/>
    </dgm:pt>
    <dgm:pt modelId="{B7547CD8-07DF-4DB6-8854-FEB3242E53A6}" type="pres">
      <dgm:prSet presAssocID="{D70B54AA-7C09-46C7-BAF8-977B145A4A0E}" presName="horzTwo" presStyleCnt="0"/>
      <dgm:spPr/>
    </dgm:pt>
    <dgm:pt modelId="{6824B742-97D1-4F43-BE91-91C4C74AD6FE}" type="pres">
      <dgm:prSet presAssocID="{AA297003-6EF0-48B7-A057-BBA8B8E3514E}" presName="vertThree" presStyleCnt="0"/>
      <dgm:spPr/>
    </dgm:pt>
    <dgm:pt modelId="{36E761BA-6C11-47DB-8CBF-079CBEC818DD}" type="pres">
      <dgm:prSet presAssocID="{AA297003-6EF0-48B7-A057-BBA8B8E3514E}" presName="txThree" presStyleLbl="node3" presStyleIdx="2" presStyleCnt="3">
        <dgm:presLayoutVars>
          <dgm:chPref val="3"/>
        </dgm:presLayoutVars>
      </dgm:prSet>
      <dgm:spPr/>
    </dgm:pt>
    <dgm:pt modelId="{A51B97D6-017D-4E7D-A63C-1F83C79DFE31}" type="pres">
      <dgm:prSet presAssocID="{AA297003-6EF0-48B7-A057-BBA8B8E3514E}" presName="horzThree" presStyleCnt="0"/>
      <dgm:spPr/>
    </dgm:pt>
  </dgm:ptLst>
  <dgm:cxnLst>
    <dgm:cxn modelId="{FF474924-4B9B-44F7-A9DA-29345AE4B3B3}" type="presOf" srcId="{CC03B4C2-3646-4DA9-BA33-7E95E686AE40}" destId="{F9C610C2-D0D9-468B-A9BC-A059B9D0ED89}" srcOrd="0" destOrd="0" presId="urn:microsoft.com/office/officeart/2005/8/layout/hierarchy4"/>
    <dgm:cxn modelId="{A9CDC67E-8BD6-49EA-BA40-7F097486E1CF}" srcId="{A526AEAE-BD77-4CCE-B34F-EB3E5FACA68F}" destId="{13CB2C38-0416-4C34-A17E-950F5A29BEB5}" srcOrd="0" destOrd="0" parTransId="{3DCDBD36-2918-49D2-8C12-120947EDCDC7}" sibTransId="{B3B6E3E9-2926-4A9B-8833-31691AEB8F1D}"/>
    <dgm:cxn modelId="{4090727F-DD7D-46C8-A034-FE9D557D71BD}" srcId="{15605728-35FF-4F16-B9A3-033006B55B76}" destId="{2D8FCDCC-259E-4B13-99D9-B6955ED6D078}" srcOrd="0" destOrd="0" parTransId="{4446CB43-B0D9-4DA4-B27E-D20400304F1B}" sibTransId="{E4A8420A-0148-45CB-ABC0-848EC1C24D5A}"/>
    <dgm:cxn modelId="{EFB5ED82-1769-4705-99E1-21A4D9CBCC52}" type="presOf" srcId="{A526AEAE-BD77-4CCE-B34F-EB3E5FACA68F}" destId="{759A4706-8626-43DB-B012-D34B83828295}" srcOrd="0" destOrd="0" presId="urn:microsoft.com/office/officeart/2005/8/layout/hierarchy4"/>
    <dgm:cxn modelId="{63504585-3040-4B47-A4B2-34FA87751449}" srcId="{2D8FCDCC-259E-4B13-99D9-B6955ED6D078}" destId="{D70B54AA-7C09-46C7-BAF8-977B145A4A0E}" srcOrd="1" destOrd="0" parTransId="{5C567CA3-DB83-452D-AAD7-858A9C8004CC}" sibTransId="{C7516856-3956-4B0C-840B-BDCE5A7DD31A}"/>
    <dgm:cxn modelId="{92EBCFA3-CAED-4DE2-9FA1-4BF913A48B0C}" srcId="{A526AEAE-BD77-4CCE-B34F-EB3E5FACA68F}" destId="{CC03B4C2-3646-4DA9-BA33-7E95E686AE40}" srcOrd="1" destOrd="0" parTransId="{13AF69EA-8005-4202-988B-4F09D3416E50}" sibTransId="{781B58C6-0A56-4AAC-991B-B59D7579FF25}"/>
    <dgm:cxn modelId="{16FC24C6-0624-4E7F-B7A2-7D4C64DD59D8}" type="presOf" srcId="{D70B54AA-7C09-46C7-BAF8-977B145A4A0E}" destId="{6A52AC87-1EF3-45AC-9951-D512EA55CBF4}" srcOrd="0" destOrd="0" presId="urn:microsoft.com/office/officeart/2005/8/layout/hierarchy4"/>
    <dgm:cxn modelId="{CE8B69E9-DF7B-43CA-BCCB-B62BFBF47164}" type="presOf" srcId="{15605728-35FF-4F16-B9A3-033006B55B76}" destId="{09946AFB-EE39-4075-903B-30E823447AF7}" srcOrd="0" destOrd="0" presId="urn:microsoft.com/office/officeart/2005/8/layout/hierarchy4"/>
    <dgm:cxn modelId="{8F0A94F9-FA5B-4E62-A633-ECFA460A7B03}" srcId="{D70B54AA-7C09-46C7-BAF8-977B145A4A0E}" destId="{AA297003-6EF0-48B7-A057-BBA8B8E3514E}" srcOrd="0" destOrd="0" parTransId="{E0D1BB09-BD87-4D90-8AA3-2BF692A67405}" sibTransId="{8D6A7F7C-C886-4A74-B2EF-CCB2311BCD80}"/>
    <dgm:cxn modelId="{011DCAF9-0189-41AD-B979-901D3DA52ED1}" type="presOf" srcId="{13CB2C38-0416-4C34-A17E-950F5A29BEB5}" destId="{2488D76E-65BF-4B64-B6DB-DD5654CCB46D}" srcOrd="0" destOrd="0" presId="urn:microsoft.com/office/officeart/2005/8/layout/hierarchy4"/>
    <dgm:cxn modelId="{9F2AD9F9-FE68-4A0D-AD5A-1248719DB5BB}" srcId="{2D8FCDCC-259E-4B13-99D9-B6955ED6D078}" destId="{A526AEAE-BD77-4CCE-B34F-EB3E5FACA68F}" srcOrd="0" destOrd="0" parTransId="{F6ECFA2F-5E26-4238-9C50-8CFD5F114D90}" sibTransId="{19EF82F8-4E5B-4C07-9B31-55D31E7BC819}"/>
    <dgm:cxn modelId="{A2E3D3FE-080A-41C2-9CD0-9AAE83540311}" type="presOf" srcId="{2D8FCDCC-259E-4B13-99D9-B6955ED6D078}" destId="{DCA1717D-2FA2-4D3B-8662-A6F30F09DC4E}" srcOrd="0" destOrd="0" presId="urn:microsoft.com/office/officeart/2005/8/layout/hierarchy4"/>
    <dgm:cxn modelId="{9A4CD4FE-29CC-4173-BCF0-C8D8ADCFB0F6}" type="presOf" srcId="{AA297003-6EF0-48B7-A057-BBA8B8E3514E}" destId="{36E761BA-6C11-47DB-8CBF-079CBEC818DD}" srcOrd="0" destOrd="0" presId="urn:microsoft.com/office/officeart/2005/8/layout/hierarchy4"/>
    <dgm:cxn modelId="{EE71B3F1-6782-419C-A013-6021191D7A87}" type="presParOf" srcId="{09946AFB-EE39-4075-903B-30E823447AF7}" destId="{1B9BDF53-921E-4CBC-A8B6-2D738947F26A}" srcOrd="0" destOrd="0" presId="urn:microsoft.com/office/officeart/2005/8/layout/hierarchy4"/>
    <dgm:cxn modelId="{34C2639C-DABB-4D01-9B9D-CC9AB4B71D30}" type="presParOf" srcId="{1B9BDF53-921E-4CBC-A8B6-2D738947F26A}" destId="{DCA1717D-2FA2-4D3B-8662-A6F30F09DC4E}" srcOrd="0" destOrd="0" presId="urn:microsoft.com/office/officeart/2005/8/layout/hierarchy4"/>
    <dgm:cxn modelId="{54B4A5B1-5E9D-41E9-B143-50A9F72AD31D}" type="presParOf" srcId="{1B9BDF53-921E-4CBC-A8B6-2D738947F26A}" destId="{73E322CF-5C1A-40F7-9241-34E833E9D4AC}" srcOrd="1" destOrd="0" presId="urn:microsoft.com/office/officeart/2005/8/layout/hierarchy4"/>
    <dgm:cxn modelId="{02E35D58-E453-442D-983A-03F8CE9C3E8E}" type="presParOf" srcId="{1B9BDF53-921E-4CBC-A8B6-2D738947F26A}" destId="{F2617384-C77C-45DF-B266-3BBEC353E05E}" srcOrd="2" destOrd="0" presId="urn:microsoft.com/office/officeart/2005/8/layout/hierarchy4"/>
    <dgm:cxn modelId="{20CA7FC1-F3FA-4054-B4E6-A3292F047468}" type="presParOf" srcId="{F2617384-C77C-45DF-B266-3BBEC353E05E}" destId="{31A00008-B641-4C57-8221-EB5CF4ABA76A}" srcOrd="0" destOrd="0" presId="urn:microsoft.com/office/officeart/2005/8/layout/hierarchy4"/>
    <dgm:cxn modelId="{37578B9D-C2FE-492C-A96D-7B9DA33F6694}" type="presParOf" srcId="{31A00008-B641-4C57-8221-EB5CF4ABA76A}" destId="{759A4706-8626-43DB-B012-D34B83828295}" srcOrd="0" destOrd="0" presId="urn:microsoft.com/office/officeart/2005/8/layout/hierarchy4"/>
    <dgm:cxn modelId="{179B00E4-2E6E-4349-B26B-A0C96C3A5952}" type="presParOf" srcId="{31A00008-B641-4C57-8221-EB5CF4ABA76A}" destId="{4A28018F-E411-489B-A3A8-9F970E3EA449}" srcOrd="1" destOrd="0" presId="urn:microsoft.com/office/officeart/2005/8/layout/hierarchy4"/>
    <dgm:cxn modelId="{43CD65CF-2A2B-401B-A37A-649EFEF41410}" type="presParOf" srcId="{31A00008-B641-4C57-8221-EB5CF4ABA76A}" destId="{0908A25E-9B49-4D65-8C61-673C39099F48}" srcOrd="2" destOrd="0" presId="urn:microsoft.com/office/officeart/2005/8/layout/hierarchy4"/>
    <dgm:cxn modelId="{4D48CA69-8E22-4B02-9782-50EF5E9DC97B}" type="presParOf" srcId="{0908A25E-9B49-4D65-8C61-673C39099F48}" destId="{CF349FEC-63C2-4AB2-AD7E-2E5E1533C469}" srcOrd="0" destOrd="0" presId="urn:microsoft.com/office/officeart/2005/8/layout/hierarchy4"/>
    <dgm:cxn modelId="{0419F73A-C29A-442D-B73E-13244EF59858}" type="presParOf" srcId="{CF349FEC-63C2-4AB2-AD7E-2E5E1533C469}" destId="{2488D76E-65BF-4B64-B6DB-DD5654CCB46D}" srcOrd="0" destOrd="0" presId="urn:microsoft.com/office/officeart/2005/8/layout/hierarchy4"/>
    <dgm:cxn modelId="{F5F5DF98-B6FA-4136-BC16-A9C5CA5E9F95}" type="presParOf" srcId="{CF349FEC-63C2-4AB2-AD7E-2E5E1533C469}" destId="{865E0325-16CF-4381-AB72-70DC75DB497D}" srcOrd="1" destOrd="0" presId="urn:microsoft.com/office/officeart/2005/8/layout/hierarchy4"/>
    <dgm:cxn modelId="{81A2B1E9-30BF-4424-9DB2-8C38DC93DC16}" type="presParOf" srcId="{0908A25E-9B49-4D65-8C61-673C39099F48}" destId="{51F8A63F-603B-45CB-A1D6-627CB41270DE}" srcOrd="1" destOrd="0" presId="urn:microsoft.com/office/officeart/2005/8/layout/hierarchy4"/>
    <dgm:cxn modelId="{9A5EB351-8557-4EAF-AA9C-811721159BB9}" type="presParOf" srcId="{0908A25E-9B49-4D65-8C61-673C39099F48}" destId="{34D3E5E6-365F-447B-B547-148232F2DE63}" srcOrd="2" destOrd="0" presId="urn:microsoft.com/office/officeart/2005/8/layout/hierarchy4"/>
    <dgm:cxn modelId="{4829D7A2-D791-48F3-9F8E-B617C7A5E997}" type="presParOf" srcId="{34D3E5E6-365F-447B-B547-148232F2DE63}" destId="{F9C610C2-D0D9-468B-A9BC-A059B9D0ED89}" srcOrd="0" destOrd="0" presId="urn:microsoft.com/office/officeart/2005/8/layout/hierarchy4"/>
    <dgm:cxn modelId="{F9FC7BAC-3FF1-4ECA-B40B-58EF9D215E71}" type="presParOf" srcId="{34D3E5E6-365F-447B-B547-148232F2DE63}" destId="{F8A8BFB0-2BB7-476C-A4D1-15AE6E1822F7}" srcOrd="1" destOrd="0" presId="urn:microsoft.com/office/officeart/2005/8/layout/hierarchy4"/>
    <dgm:cxn modelId="{1A413C86-C3CC-46FA-86BF-D8F54EF78838}" type="presParOf" srcId="{F2617384-C77C-45DF-B266-3BBEC353E05E}" destId="{7DAB9387-4EE7-4A88-9A54-0DBAABFBEEEF}" srcOrd="1" destOrd="0" presId="urn:microsoft.com/office/officeart/2005/8/layout/hierarchy4"/>
    <dgm:cxn modelId="{263045EA-E21C-4ECD-AB15-6A16750639FE}" type="presParOf" srcId="{F2617384-C77C-45DF-B266-3BBEC353E05E}" destId="{67A1AFA7-05BA-44DD-9CD3-66EB7B7FB5A4}" srcOrd="2" destOrd="0" presId="urn:microsoft.com/office/officeart/2005/8/layout/hierarchy4"/>
    <dgm:cxn modelId="{6B746267-68EA-45C6-BB1A-4117283E048A}" type="presParOf" srcId="{67A1AFA7-05BA-44DD-9CD3-66EB7B7FB5A4}" destId="{6A52AC87-1EF3-45AC-9951-D512EA55CBF4}" srcOrd="0" destOrd="0" presId="urn:microsoft.com/office/officeart/2005/8/layout/hierarchy4"/>
    <dgm:cxn modelId="{812492D1-93EC-4D04-B11E-6F3354EDA58F}" type="presParOf" srcId="{67A1AFA7-05BA-44DD-9CD3-66EB7B7FB5A4}" destId="{3CF310A0-4736-4AAD-A3C6-2DE19B87CC8B}" srcOrd="1" destOrd="0" presId="urn:microsoft.com/office/officeart/2005/8/layout/hierarchy4"/>
    <dgm:cxn modelId="{C11E9C60-EC6C-4EFA-A868-D44FFFA3CEE3}" type="presParOf" srcId="{67A1AFA7-05BA-44DD-9CD3-66EB7B7FB5A4}" destId="{B7547CD8-07DF-4DB6-8854-FEB3242E53A6}" srcOrd="2" destOrd="0" presId="urn:microsoft.com/office/officeart/2005/8/layout/hierarchy4"/>
    <dgm:cxn modelId="{AD2E933E-1445-48CA-ADE8-C1FA872CE12C}" type="presParOf" srcId="{B7547CD8-07DF-4DB6-8854-FEB3242E53A6}" destId="{6824B742-97D1-4F43-BE91-91C4C74AD6FE}" srcOrd="0" destOrd="0" presId="urn:microsoft.com/office/officeart/2005/8/layout/hierarchy4"/>
    <dgm:cxn modelId="{5C8BC2D5-BCD2-4D06-A338-B9FF5E929E16}" type="presParOf" srcId="{6824B742-97D1-4F43-BE91-91C4C74AD6FE}" destId="{36E761BA-6C11-47DB-8CBF-079CBEC818DD}" srcOrd="0" destOrd="0" presId="urn:microsoft.com/office/officeart/2005/8/layout/hierarchy4"/>
    <dgm:cxn modelId="{AD749811-1E98-4080-940E-BB73BF609D29}" type="presParOf" srcId="{6824B742-97D1-4F43-BE91-91C4C74AD6FE}" destId="{A51B97D6-017D-4E7D-A63C-1F83C79DFE31}" srcOrd="1" destOrd="0" presId="urn:microsoft.com/office/officeart/2005/8/layout/hierarchy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A1717D-2FA2-4D3B-8662-A6F30F09DC4E}">
      <dsp:nvSpPr>
        <dsp:cNvPr id="0" name=""/>
        <dsp:cNvSpPr/>
      </dsp:nvSpPr>
      <dsp:spPr>
        <a:xfrm>
          <a:off x="599" y="2211"/>
          <a:ext cx="5226238" cy="98907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0" i="0" kern="1200" dirty="0"/>
            <a:t>1) Create an attractive store</a:t>
          </a:r>
          <a:endParaRPr lang="en-IN" sz="2500" kern="1200" dirty="0"/>
        </a:p>
      </dsp:txBody>
      <dsp:txXfrm>
        <a:off x="29568" y="31180"/>
        <a:ext cx="5168300" cy="931138"/>
      </dsp:txXfrm>
    </dsp:sp>
    <dsp:sp modelId="{759A4706-8626-43DB-B012-D34B83828295}">
      <dsp:nvSpPr>
        <dsp:cNvPr id="0" name=""/>
        <dsp:cNvSpPr/>
      </dsp:nvSpPr>
      <dsp:spPr>
        <a:xfrm>
          <a:off x="599" y="1083054"/>
          <a:ext cx="3413940" cy="98907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b="0" i="0" kern="1200" dirty="0"/>
            <a:t>2) Focus on Marketing</a:t>
          </a:r>
          <a:endParaRPr lang="en-IN" sz="2000" kern="1200" dirty="0"/>
        </a:p>
      </dsp:txBody>
      <dsp:txXfrm>
        <a:off x="29568" y="1112023"/>
        <a:ext cx="3356002" cy="931138"/>
      </dsp:txXfrm>
    </dsp:sp>
    <dsp:sp modelId="{2488D76E-65BF-4B64-B6DB-DD5654CCB46D}">
      <dsp:nvSpPr>
        <dsp:cNvPr id="0" name=""/>
        <dsp:cNvSpPr/>
      </dsp:nvSpPr>
      <dsp:spPr>
        <a:xfrm>
          <a:off x="599" y="2163897"/>
          <a:ext cx="1671861" cy="98907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4) List Unique Products in your store</a:t>
          </a:r>
          <a:endParaRPr lang="en-IN" sz="1600" kern="1200" dirty="0"/>
        </a:p>
      </dsp:txBody>
      <dsp:txXfrm>
        <a:off x="29568" y="2192866"/>
        <a:ext cx="1613923" cy="931138"/>
      </dsp:txXfrm>
    </dsp:sp>
    <dsp:sp modelId="{F9C610C2-D0D9-468B-A9BC-A059B9D0ED89}">
      <dsp:nvSpPr>
        <dsp:cNvPr id="0" name=""/>
        <dsp:cNvSpPr/>
      </dsp:nvSpPr>
      <dsp:spPr>
        <a:xfrm>
          <a:off x="1742679" y="2163897"/>
          <a:ext cx="1671861" cy="98907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0" i="0" kern="1200" dirty="0"/>
            <a:t>5) Add Customer Reviews</a:t>
          </a:r>
          <a:endParaRPr lang="en-IN" sz="1600" kern="1200" dirty="0"/>
        </a:p>
      </dsp:txBody>
      <dsp:txXfrm>
        <a:off x="1771648" y="2192866"/>
        <a:ext cx="1613923" cy="931138"/>
      </dsp:txXfrm>
    </dsp:sp>
    <dsp:sp modelId="{6A52AC87-1EF3-45AC-9951-D512EA55CBF4}">
      <dsp:nvSpPr>
        <dsp:cNvPr id="0" name=""/>
        <dsp:cNvSpPr/>
      </dsp:nvSpPr>
      <dsp:spPr>
        <a:xfrm>
          <a:off x="3554976" y="1083054"/>
          <a:ext cx="1671861" cy="98907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b="0" i="0" kern="1200" dirty="0"/>
            <a:t>3) Customer support</a:t>
          </a:r>
          <a:endParaRPr lang="en-IN" sz="1900" kern="1200" dirty="0"/>
        </a:p>
      </dsp:txBody>
      <dsp:txXfrm>
        <a:off x="3583945" y="1112023"/>
        <a:ext cx="1613923" cy="931138"/>
      </dsp:txXfrm>
    </dsp:sp>
    <dsp:sp modelId="{36E761BA-6C11-47DB-8CBF-079CBEC818DD}">
      <dsp:nvSpPr>
        <dsp:cNvPr id="0" name=""/>
        <dsp:cNvSpPr/>
      </dsp:nvSpPr>
      <dsp:spPr>
        <a:xfrm>
          <a:off x="3554976" y="2163897"/>
          <a:ext cx="1671861" cy="98907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0" i="0" kern="1200" dirty="0"/>
            <a:t>6) Test your Products</a:t>
          </a:r>
          <a:endParaRPr lang="en-IN" sz="1600" kern="1200" dirty="0"/>
        </a:p>
      </dsp:txBody>
      <dsp:txXfrm>
        <a:off x="3583945" y="2192866"/>
        <a:ext cx="1613923" cy="931138"/>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168FF-0B5B-1D99-EF49-D09797353B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5F5A4A0-2E05-6B0F-CEF1-CCE71069D4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1FCB6B5-216A-D702-70A7-0E0FF888759C}"/>
              </a:ext>
            </a:extLst>
          </p:cNvPr>
          <p:cNvSpPr>
            <a:spLocks noGrp="1"/>
          </p:cNvSpPr>
          <p:nvPr>
            <p:ph type="dt" sz="half" idx="10"/>
          </p:nvPr>
        </p:nvSpPr>
        <p:spPr/>
        <p:txBody>
          <a:bodyPr/>
          <a:lstStyle/>
          <a:p>
            <a:fld id="{87D498FD-5E42-4672-80A2-20845C711AC8}" type="datetimeFigureOut">
              <a:rPr lang="en-IN" smtClean="0"/>
              <a:t>07-11-2024</a:t>
            </a:fld>
            <a:endParaRPr lang="en-IN"/>
          </a:p>
        </p:txBody>
      </p:sp>
      <p:sp>
        <p:nvSpPr>
          <p:cNvPr id="5" name="Footer Placeholder 4">
            <a:extLst>
              <a:ext uri="{FF2B5EF4-FFF2-40B4-BE49-F238E27FC236}">
                <a16:creationId xmlns:a16="http://schemas.microsoft.com/office/drawing/2014/main" id="{794C6C74-DEC7-FBBD-9478-EF7EC76F14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6DFAB7A-7716-BDA6-5ED5-F5D9CC1F25FD}"/>
              </a:ext>
            </a:extLst>
          </p:cNvPr>
          <p:cNvSpPr>
            <a:spLocks noGrp="1"/>
          </p:cNvSpPr>
          <p:nvPr>
            <p:ph type="sldNum" sz="quarter" idx="12"/>
          </p:nvPr>
        </p:nvSpPr>
        <p:spPr/>
        <p:txBody>
          <a:bodyPr/>
          <a:lstStyle/>
          <a:p>
            <a:fld id="{C52EFD94-A714-4EDA-B5DD-BB34A1304C5A}" type="slidenum">
              <a:rPr lang="en-IN" smtClean="0"/>
              <a:t>‹#›</a:t>
            </a:fld>
            <a:endParaRPr lang="en-IN"/>
          </a:p>
        </p:txBody>
      </p:sp>
    </p:spTree>
    <p:extLst>
      <p:ext uri="{BB962C8B-B14F-4D97-AF65-F5344CB8AC3E}">
        <p14:creationId xmlns:p14="http://schemas.microsoft.com/office/powerpoint/2010/main" val="30537247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029F6-39CF-0F54-C1F3-62D4CB3EE0F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1FE75FD-E634-1457-74B7-27149C9A2F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B2A2DA0-8EDA-80C5-7998-3017C251CFCE}"/>
              </a:ext>
            </a:extLst>
          </p:cNvPr>
          <p:cNvSpPr>
            <a:spLocks noGrp="1"/>
          </p:cNvSpPr>
          <p:nvPr>
            <p:ph type="dt" sz="half" idx="10"/>
          </p:nvPr>
        </p:nvSpPr>
        <p:spPr/>
        <p:txBody>
          <a:bodyPr/>
          <a:lstStyle/>
          <a:p>
            <a:fld id="{87D498FD-5E42-4672-80A2-20845C711AC8}" type="datetimeFigureOut">
              <a:rPr lang="en-IN" smtClean="0"/>
              <a:t>07-11-2024</a:t>
            </a:fld>
            <a:endParaRPr lang="en-IN"/>
          </a:p>
        </p:txBody>
      </p:sp>
      <p:sp>
        <p:nvSpPr>
          <p:cNvPr id="5" name="Footer Placeholder 4">
            <a:extLst>
              <a:ext uri="{FF2B5EF4-FFF2-40B4-BE49-F238E27FC236}">
                <a16:creationId xmlns:a16="http://schemas.microsoft.com/office/drawing/2014/main" id="{00FAB682-7398-9124-ADE1-0DFE1DD03DC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D0624C0-3163-0AB7-0E50-E6F02C185FE6}"/>
              </a:ext>
            </a:extLst>
          </p:cNvPr>
          <p:cNvSpPr>
            <a:spLocks noGrp="1"/>
          </p:cNvSpPr>
          <p:nvPr>
            <p:ph type="sldNum" sz="quarter" idx="12"/>
          </p:nvPr>
        </p:nvSpPr>
        <p:spPr/>
        <p:txBody>
          <a:bodyPr/>
          <a:lstStyle/>
          <a:p>
            <a:fld id="{C52EFD94-A714-4EDA-B5DD-BB34A1304C5A}" type="slidenum">
              <a:rPr lang="en-IN" smtClean="0"/>
              <a:t>‹#›</a:t>
            </a:fld>
            <a:endParaRPr lang="en-IN"/>
          </a:p>
        </p:txBody>
      </p:sp>
    </p:spTree>
    <p:extLst>
      <p:ext uri="{BB962C8B-B14F-4D97-AF65-F5344CB8AC3E}">
        <p14:creationId xmlns:p14="http://schemas.microsoft.com/office/powerpoint/2010/main" val="2310116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BCE510-B7A4-FFDF-EB5B-A47E99B7224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373F267-0F15-33B4-5EA3-1B36B96124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1D676C-CDC2-AA9F-5962-04BADC7D4889}"/>
              </a:ext>
            </a:extLst>
          </p:cNvPr>
          <p:cNvSpPr>
            <a:spLocks noGrp="1"/>
          </p:cNvSpPr>
          <p:nvPr>
            <p:ph type="dt" sz="half" idx="10"/>
          </p:nvPr>
        </p:nvSpPr>
        <p:spPr/>
        <p:txBody>
          <a:bodyPr/>
          <a:lstStyle/>
          <a:p>
            <a:fld id="{87D498FD-5E42-4672-80A2-20845C711AC8}" type="datetimeFigureOut">
              <a:rPr lang="en-IN" smtClean="0"/>
              <a:t>07-11-2024</a:t>
            </a:fld>
            <a:endParaRPr lang="en-IN"/>
          </a:p>
        </p:txBody>
      </p:sp>
      <p:sp>
        <p:nvSpPr>
          <p:cNvPr id="5" name="Footer Placeholder 4">
            <a:extLst>
              <a:ext uri="{FF2B5EF4-FFF2-40B4-BE49-F238E27FC236}">
                <a16:creationId xmlns:a16="http://schemas.microsoft.com/office/drawing/2014/main" id="{3F2D0B66-0BF2-53DA-7E19-3AD87F1FBE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E6BED2-A515-2337-7283-01C1EC9372EF}"/>
              </a:ext>
            </a:extLst>
          </p:cNvPr>
          <p:cNvSpPr>
            <a:spLocks noGrp="1"/>
          </p:cNvSpPr>
          <p:nvPr>
            <p:ph type="sldNum" sz="quarter" idx="12"/>
          </p:nvPr>
        </p:nvSpPr>
        <p:spPr/>
        <p:txBody>
          <a:bodyPr/>
          <a:lstStyle/>
          <a:p>
            <a:fld id="{C52EFD94-A714-4EDA-B5DD-BB34A1304C5A}" type="slidenum">
              <a:rPr lang="en-IN" smtClean="0"/>
              <a:t>‹#›</a:t>
            </a:fld>
            <a:endParaRPr lang="en-IN"/>
          </a:p>
        </p:txBody>
      </p:sp>
    </p:spTree>
    <p:extLst>
      <p:ext uri="{BB962C8B-B14F-4D97-AF65-F5344CB8AC3E}">
        <p14:creationId xmlns:p14="http://schemas.microsoft.com/office/powerpoint/2010/main" val="3157784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F6E6C-8F07-349E-C00E-0C343CBE502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7ADF68A-A2D1-3F2B-7401-4FFABCBD0C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433B0CA-F896-F6E2-A2CD-B4258193DA53}"/>
              </a:ext>
            </a:extLst>
          </p:cNvPr>
          <p:cNvSpPr>
            <a:spLocks noGrp="1"/>
          </p:cNvSpPr>
          <p:nvPr>
            <p:ph type="dt" sz="half" idx="10"/>
          </p:nvPr>
        </p:nvSpPr>
        <p:spPr/>
        <p:txBody>
          <a:bodyPr/>
          <a:lstStyle/>
          <a:p>
            <a:fld id="{87D498FD-5E42-4672-80A2-20845C711AC8}" type="datetimeFigureOut">
              <a:rPr lang="en-IN" smtClean="0"/>
              <a:t>07-11-2024</a:t>
            </a:fld>
            <a:endParaRPr lang="en-IN"/>
          </a:p>
        </p:txBody>
      </p:sp>
      <p:sp>
        <p:nvSpPr>
          <p:cNvPr id="5" name="Footer Placeholder 4">
            <a:extLst>
              <a:ext uri="{FF2B5EF4-FFF2-40B4-BE49-F238E27FC236}">
                <a16:creationId xmlns:a16="http://schemas.microsoft.com/office/drawing/2014/main" id="{B04277BA-04A2-F690-2ECF-75932CFC7DB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58BCC66-EC48-142B-9011-E11A67291720}"/>
              </a:ext>
            </a:extLst>
          </p:cNvPr>
          <p:cNvSpPr>
            <a:spLocks noGrp="1"/>
          </p:cNvSpPr>
          <p:nvPr>
            <p:ph type="sldNum" sz="quarter" idx="12"/>
          </p:nvPr>
        </p:nvSpPr>
        <p:spPr/>
        <p:txBody>
          <a:bodyPr/>
          <a:lstStyle/>
          <a:p>
            <a:fld id="{C52EFD94-A714-4EDA-B5DD-BB34A1304C5A}" type="slidenum">
              <a:rPr lang="en-IN" smtClean="0"/>
              <a:t>‹#›</a:t>
            </a:fld>
            <a:endParaRPr lang="en-IN"/>
          </a:p>
        </p:txBody>
      </p:sp>
    </p:spTree>
    <p:extLst>
      <p:ext uri="{BB962C8B-B14F-4D97-AF65-F5344CB8AC3E}">
        <p14:creationId xmlns:p14="http://schemas.microsoft.com/office/powerpoint/2010/main" val="1324916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AA7B3-5D81-3144-4230-D34BC45F7C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7C5B685-0946-316F-BA54-C68A7E7FC82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8D9A74-0369-E32A-8DA5-02B309E20A80}"/>
              </a:ext>
            </a:extLst>
          </p:cNvPr>
          <p:cNvSpPr>
            <a:spLocks noGrp="1"/>
          </p:cNvSpPr>
          <p:nvPr>
            <p:ph type="dt" sz="half" idx="10"/>
          </p:nvPr>
        </p:nvSpPr>
        <p:spPr/>
        <p:txBody>
          <a:bodyPr/>
          <a:lstStyle/>
          <a:p>
            <a:fld id="{87D498FD-5E42-4672-80A2-20845C711AC8}" type="datetimeFigureOut">
              <a:rPr lang="en-IN" smtClean="0"/>
              <a:t>07-11-2024</a:t>
            </a:fld>
            <a:endParaRPr lang="en-IN"/>
          </a:p>
        </p:txBody>
      </p:sp>
      <p:sp>
        <p:nvSpPr>
          <p:cNvPr id="5" name="Footer Placeholder 4">
            <a:extLst>
              <a:ext uri="{FF2B5EF4-FFF2-40B4-BE49-F238E27FC236}">
                <a16:creationId xmlns:a16="http://schemas.microsoft.com/office/drawing/2014/main" id="{E98E68F3-E347-3973-1237-17A0C5E26E8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C859407-52D9-9572-55EC-89BD8BB7B381}"/>
              </a:ext>
            </a:extLst>
          </p:cNvPr>
          <p:cNvSpPr>
            <a:spLocks noGrp="1"/>
          </p:cNvSpPr>
          <p:nvPr>
            <p:ph type="sldNum" sz="quarter" idx="12"/>
          </p:nvPr>
        </p:nvSpPr>
        <p:spPr/>
        <p:txBody>
          <a:bodyPr/>
          <a:lstStyle/>
          <a:p>
            <a:fld id="{C52EFD94-A714-4EDA-B5DD-BB34A1304C5A}" type="slidenum">
              <a:rPr lang="en-IN" smtClean="0"/>
              <a:t>‹#›</a:t>
            </a:fld>
            <a:endParaRPr lang="en-IN"/>
          </a:p>
        </p:txBody>
      </p:sp>
    </p:spTree>
    <p:extLst>
      <p:ext uri="{BB962C8B-B14F-4D97-AF65-F5344CB8AC3E}">
        <p14:creationId xmlns:p14="http://schemas.microsoft.com/office/powerpoint/2010/main" val="2700932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44EAB-1CC2-0CC2-C472-D89590D7BE1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9BD33A9-5E85-0397-51E8-B2D14199E0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68C8657-E7A8-69B1-DE7C-615B29522F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B51023A-6C77-DD3D-4859-6D706DADC576}"/>
              </a:ext>
            </a:extLst>
          </p:cNvPr>
          <p:cNvSpPr>
            <a:spLocks noGrp="1"/>
          </p:cNvSpPr>
          <p:nvPr>
            <p:ph type="dt" sz="half" idx="10"/>
          </p:nvPr>
        </p:nvSpPr>
        <p:spPr/>
        <p:txBody>
          <a:bodyPr/>
          <a:lstStyle/>
          <a:p>
            <a:fld id="{87D498FD-5E42-4672-80A2-20845C711AC8}" type="datetimeFigureOut">
              <a:rPr lang="en-IN" smtClean="0"/>
              <a:t>07-11-2024</a:t>
            </a:fld>
            <a:endParaRPr lang="en-IN"/>
          </a:p>
        </p:txBody>
      </p:sp>
      <p:sp>
        <p:nvSpPr>
          <p:cNvPr id="6" name="Footer Placeholder 5">
            <a:extLst>
              <a:ext uri="{FF2B5EF4-FFF2-40B4-BE49-F238E27FC236}">
                <a16:creationId xmlns:a16="http://schemas.microsoft.com/office/drawing/2014/main" id="{2806E70D-ECE7-51ED-1F90-5AA0026A7F6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6EBD0FE-A3AD-DAF7-CAC1-91E7D998A338}"/>
              </a:ext>
            </a:extLst>
          </p:cNvPr>
          <p:cNvSpPr>
            <a:spLocks noGrp="1"/>
          </p:cNvSpPr>
          <p:nvPr>
            <p:ph type="sldNum" sz="quarter" idx="12"/>
          </p:nvPr>
        </p:nvSpPr>
        <p:spPr/>
        <p:txBody>
          <a:bodyPr/>
          <a:lstStyle/>
          <a:p>
            <a:fld id="{C52EFD94-A714-4EDA-B5DD-BB34A1304C5A}" type="slidenum">
              <a:rPr lang="en-IN" smtClean="0"/>
              <a:t>‹#›</a:t>
            </a:fld>
            <a:endParaRPr lang="en-IN"/>
          </a:p>
        </p:txBody>
      </p:sp>
    </p:spTree>
    <p:extLst>
      <p:ext uri="{BB962C8B-B14F-4D97-AF65-F5344CB8AC3E}">
        <p14:creationId xmlns:p14="http://schemas.microsoft.com/office/powerpoint/2010/main" val="507159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E30FA-930C-417F-D8AA-FC5060F41B2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78C70A0-A842-9A1B-0D97-703064B43E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4ED00-6926-9356-524D-502B65B8A8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550929E-F3C1-B610-86CA-9A935E9FF0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A2B25E-F92A-C206-9466-3DB79DB875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A538A35-015E-6DE0-A00E-7760E170E567}"/>
              </a:ext>
            </a:extLst>
          </p:cNvPr>
          <p:cNvSpPr>
            <a:spLocks noGrp="1"/>
          </p:cNvSpPr>
          <p:nvPr>
            <p:ph type="dt" sz="half" idx="10"/>
          </p:nvPr>
        </p:nvSpPr>
        <p:spPr/>
        <p:txBody>
          <a:bodyPr/>
          <a:lstStyle/>
          <a:p>
            <a:fld id="{87D498FD-5E42-4672-80A2-20845C711AC8}" type="datetimeFigureOut">
              <a:rPr lang="en-IN" smtClean="0"/>
              <a:t>07-11-2024</a:t>
            </a:fld>
            <a:endParaRPr lang="en-IN"/>
          </a:p>
        </p:txBody>
      </p:sp>
      <p:sp>
        <p:nvSpPr>
          <p:cNvPr id="8" name="Footer Placeholder 7">
            <a:extLst>
              <a:ext uri="{FF2B5EF4-FFF2-40B4-BE49-F238E27FC236}">
                <a16:creationId xmlns:a16="http://schemas.microsoft.com/office/drawing/2014/main" id="{75D530C3-6CBE-4D41-6329-E1F330472B6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5822B8E-FF55-680F-F683-0F02BEC3B668}"/>
              </a:ext>
            </a:extLst>
          </p:cNvPr>
          <p:cNvSpPr>
            <a:spLocks noGrp="1"/>
          </p:cNvSpPr>
          <p:nvPr>
            <p:ph type="sldNum" sz="quarter" idx="12"/>
          </p:nvPr>
        </p:nvSpPr>
        <p:spPr/>
        <p:txBody>
          <a:bodyPr/>
          <a:lstStyle/>
          <a:p>
            <a:fld id="{C52EFD94-A714-4EDA-B5DD-BB34A1304C5A}" type="slidenum">
              <a:rPr lang="en-IN" smtClean="0"/>
              <a:t>‹#›</a:t>
            </a:fld>
            <a:endParaRPr lang="en-IN"/>
          </a:p>
        </p:txBody>
      </p:sp>
    </p:spTree>
    <p:extLst>
      <p:ext uri="{BB962C8B-B14F-4D97-AF65-F5344CB8AC3E}">
        <p14:creationId xmlns:p14="http://schemas.microsoft.com/office/powerpoint/2010/main" val="1052294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AD8B3-1525-59DD-D043-70F276990C6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997AA3B-D91C-A54C-A860-420CCB1B9699}"/>
              </a:ext>
            </a:extLst>
          </p:cNvPr>
          <p:cNvSpPr>
            <a:spLocks noGrp="1"/>
          </p:cNvSpPr>
          <p:nvPr>
            <p:ph type="dt" sz="half" idx="10"/>
          </p:nvPr>
        </p:nvSpPr>
        <p:spPr/>
        <p:txBody>
          <a:bodyPr/>
          <a:lstStyle/>
          <a:p>
            <a:fld id="{87D498FD-5E42-4672-80A2-20845C711AC8}" type="datetimeFigureOut">
              <a:rPr lang="en-IN" smtClean="0"/>
              <a:t>07-11-2024</a:t>
            </a:fld>
            <a:endParaRPr lang="en-IN"/>
          </a:p>
        </p:txBody>
      </p:sp>
      <p:sp>
        <p:nvSpPr>
          <p:cNvPr id="4" name="Footer Placeholder 3">
            <a:extLst>
              <a:ext uri="{FF2B5EF4-FFF2-40B4-BE49-F238E27FC236}">
                <a16:creationId xmlns:a16="http://schemas.microsoft.com/office/drawing/2014/main" id="{9515942D-1B5B-7746-367F-E410843C53E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D07B1FB-5C39-4404-F75B-1E1E04859B63}"/>
              </a:ext>
            </a:extLst>
          </p:cNvPr>
          <p:cNvSpPr>
            <a:spLocks noGrp="1"/>
          </p:cNvSpPr>
          <p:nvPr>
            <p:ph type="sldNum" sz="quarter" idx="12"/>
          </p:nvPr>
        </p:nvSpPr>
        <p:spPr/>
        <p:txBody>
          <a:bodyPr/>
          <a:lstStyle/>
          <a:p>
            <a:fld id="{C52EFD94-A714-4EDA-B5DD-BB34A1304C5A}" type="slidenum">
              <a:rPr lang="en-IN" smtClean="0"/>
              <a:t>‹#›</a:t>
            </a:fld>
            <a:endParaRPr lang="en-IN"/>
          </a:p>
        </p:txBody>
      </p:sp>
    </p:spTree>
    <p:extLst>
      <p:ext uri="{BB962C8B-B14F-4D97-AF65-F5344CB8AC3E}">
        <p14:creationId xmlns:p14="http://schemas.microsoft.com/office/powerpoint/2010/main" val="586993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47A839-E9C4-B17B-003B-87FC5627B616}"/>
              </a:ext>
            </a:extLst>
          </p:cNvPr>
          <p:cNvSpPr>
            <a:spLocks noGrp="1"/>
          </p:cNvSpPr>
          <p:nvPr>
            <p:ph type="dt" sz="half" idx="10"/>
          </p:nvPr>
        </p:nvSpPr>
        <p:spPr/>
        <p:txBody>
          <a:bodyPr/>
          <a:lstStyle/>
          <a:p>
            <a:fld id="{87D498FD-5E42-4672-80A2-20845C711AC8}" type="datetimeFigureOut">
              <a:rPr lang="en-IN" smtClean="0"/>
              <a:t>07-11-2024</a:t>
            </a:fld>
            <a:endParaRPr lang="en-IN"/>
          </a:p>
        </p:txBody>
      </p:sp>
      <p:sp>
        <p:nvSpPr>
          <p:cNvPr id="3" name="Footer Placeholder 2">
            <a:extLst>
              <a:ext uri="{FF2B5EF4-FFF2-40B4-BE49-F238E27FC236}">
                <a16:creationId xmlns:a16="http://schemas.microsoft.com/office/drawing/2014/main" id="{FFEBD545-1207-8279-4519-69DA588CA9E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12C82A0-8A63-E4B8-DFC5-F129A84298F3}"/>
              </a:ext>
            </a:extLst>
          </p:cNvPr>
          <p:cNvSpPr>
            <a:spLocks noGrp="1"/>
          </p:cNvSpPr>
          <p:nvPr>
            <p:ph type="sldNum" sz="quarter" idx="12"/>
          </p:nvPr>
        </p:nvSpPr>
        <p:spPr/>
        <p:txBody>
          <a:bodyPr/>
          <a:lstStyle/>
          <a:p>
            <a:fld id="{C52EFD94-A714-4EDA-B5DD-BB34A1304C5A}" type="slidenum">
              <a:rPr lang="en-IN" smtClean="0"/>
              <a:t>‹#›</a:t>
            </a:fld>
            <a:endParaRPr lang="en-IN"/>
          </a:p>
        </p:txBody>
      </p:sp>
    </p:spTree>
    <p:extLst>
      <p:ext uri="{BB962C8B-B14F-4D97-AF65-F5344CB8AC3E}">
        <p14:creationId xmlns:p14="http://schemas.microsoft.com/office/powerpoint/2010/main" val="3669698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EA781-AEC5-9A20-5D6A-655DEE1881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97BB488-ABF2-77BD-84BD-BE20BD5678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646E21E-133E-D1AB-D9DA-9E04D1013B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E5D9FC-716F-8FD8-F583-9A22E6FC99A2}"/>
              </a:ext>
            </a:extLst>
          </p:cNvPr>
          <p:cNvSpPr>
            <a:spLocks noGrp="1"/>
          </p:cNvSpPr>
          <p:nvPr>
            <p:ph type="dt" sz="half" idx="10"/>
          </p:nvPr>
        </p:nvSpPr>
        <p:spPr/>
        <p:txBody>
          <a:bodyPr/>
          <a:lstStyle/>
          <a:p>
            <a:fld id="{87D498FD-5E42-4672-80A2-20845C711AC8}" type="datetimeFigureOut">
              <a:rPr lang="en-IN" smtClean="0"/>
              <a:t>07-11-2024</a:t>
            </a:fld>
            <a:endParaRPr lang="en-IN"/>
          </a:p>
        </p:txBody>
      </p:sp>
      <p:sp>
        <p:nvSpPr>
          <p:cNvPr id="6" name="Footer Placeholder 5">
            <a:extLst>
              <a:ext uri="{FF2B5EF4-FFF2-40B4-BE49-F238E27FC236}">
                <a16:creationId xmlns:a16="http://schemas.microsoft.com/office/drawing/2014/main" id="{289C1466-CAB5-6B40-8D3D-51FF5E1DC02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7765DDC-5DE6-4518-A67E-169F66F1CA00}"/>
              </a:ext>
            </a:extLst>
          </p:cNvPr>
          <p:cNvSpPr>
            <a:spLocks noGrp="1"/>
          </p:cNvSpPr>
          <p:nvPr>
            <p:ph type="sldNum" sz="quarter" idx="12"/>
          </p:nvPr>
        </p:nvSpPr>
        <p:spPr/>
        <p:txBody>
          <a:bodyPr/>
          <a:lstStyle/>
          <a:p>
            <a:fld id="{C52EFD94-A714-4EDA-B5DD-BB34A1304C5A}" type="slidenum">
              <a:rPr lang="en-IN" smtClean="0"/>
              <a:t>‹#›</a:t>
            </a:fld>
            <a:endParaRPr lang="en-IN"/>
          </a:p>
        </p:txBody>
      </p:sp>
    </p:spTree>
    <p:extLst>
      <p:ext uri="{BB962C8B-B14F-4D97-AF65-F5344CB8AC3E}">
        <p14:creationId xmlns:p14="http://schemas.microsoft.com/office/powerpoint/2010/main" val="1179903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532BE-5699-059E-9BD2-CC5BF065CA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4B1B039-7170-902D-BBF5-CB2EA7CFAF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1A493A3-9AEB-0033-55A6-31BD0385C1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8C6CE6-7169-0528-3D8B-5B23A706CA23}"/>
              </a:ext>
            </a:extLst>
          </p:cNvPr>
          <p:cNvSpPr>
            <a:spLocks noGrp="1"/>
          </p:cNvSpPr>
          <p:nvPr>
            <p:ph type="dt" sz="half" idx="10"/>
          </p:nvPr>
        </p:nvSpPr>
        <p:spPr/>
        <p:txBody>
          <a:bodyPr/>
          <a:lstStyle/>
          <a:p>
            <a:fld id="{87D498FD-5E42-4672-80A2-20845C711AC8}" type="datetimeFigureOut">
              <a:rPr lang="en-IN" smtClean="0"/>
              <a:t>07-11-2024</a:t>
            </a:fld>
            <a:endParaRPr lang="en-IN"/>
          </a:p>
        </p:txBody>
      </p:sp>
      <p:sp>
        <p:nvSpPr>
          <p:cNvPr id="6" name="Footer Placeholder 5">
            <a:extLst>
              <a:ext uri="{FF2B5EF4-FFF2-40B4-BE49-F238E27FC236}">
                <a16:creationId xmlns:a16="http://schemas.microsoft.com/office/drawing/2014/main" id="{43E54AD2-420B-E0B3-2F48-08AC84CFA47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B0C0752-94BC-1FF8-59D1-D938DB69FF3B}"/>
              </a:ext>
            </a:extLst>
          </p:cNvPr>
          <p:cNvSpPr>
            <a:spLocks noGrp="1"/>
          </p:cNvSpPr>
          <p:nvPr>
            <p:ph type="sldNum" sz="quarter" idx="12"/>
          </p:nvPr>
        </p:nvSpPr>
        <p:spPr/>
        <p:txBody>
          <a:bodyPr/>
          <a:lstStyle/>
          <a:p>
            <a:fld id="{C52EFD94-A714-4EDA-B5DD-BB34A1304C5A}" type="slidenum">
              <a:rPr lang="en-IN" smtClean="0"/>
              <a:t>‹#›</a:t>
            </a:fld>
            <a:endParaRPr lang="en-IN"/>
          </a:p>
        </p:txBody>
      </p:sp>
    </p:spTree>
    <p:extLst>
      <p:ext uri="{BB962C8B-B14F-4D97-AF65-F5344CB8AC3E}">
        <p14:creationId xmlns:p14="http://schemas.microsoft.com/office/powerpoint/2010/main" val="11324837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94AA09-EE49-41E3-EC75-4154AEE82E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0F71A4B-636C-A262-BEDE-86B72D892D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E48E83E-2D5E-259F-9260-80830FF4EE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7D498FD-5E42-4672-80A2-20845C711AC8}" type="datetimeFigureOut">
              <a:rPr lang="en-IN" smtClean="0"/>
              <a:t>07-11-2024</a:t>
            </a:fld>
            <a:endParaRPr lang="en-IN"/>
          </a:p>
        </p:txBody>
      </p:sp>
      <p:sp>
        <p:nvSpPr>
          <p:cNvPr id="5" name="Footer Placeholder 4">
            <a:extLst>
              <a:ext uri="{FF2B5EF4-FFF2-40B4-BE49-F238E27FC236}">
                <a16:creationId xmlns:a16="http://schemas.microsoft.com/office/drawing/2014/main" id="{C37DA751-BE6F-3E7E-DCD3-7D9F43F002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68F0CECD-CB41-D972-5226-671B057A57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52EFD94-A714-4EDA-B5DD-BB34A1304C5A}" type="slidenum">
              <a:rPr lang="en-IN" smtClean="0"/>
              <a:t>‹#›</a:t>
            </a:fld>
            <a:endParaRPr lang="en-IN"/>
          </a:p>
        </p:txBody>
      </p:sp>
    </p:spTree>
    <p:extLst>
      <p:ext uri="{BB962C8B-B14F-4D97-AF65-F5344CB8AC3E}">
        <p14:creationId xmlns:p14="http://schemas.microsoft.com/office/powerpoint/2010/main" val="531396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image" Target="../media/image15.png"/><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image" Target="../media/image14.png"/><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close up of leaves&#10;&#10;Description automatically generated">
            <a:extLst>
              <a:ext uri="{FF2B5EF4-FFF2-40B4-BE49-F238E27FC236}">
                <a16:creationId xmlns:a16="http://schemas.microsoft.com/office/drawing/2014/main" id="{927F695D-8F42-D83A-8A6E-B1714C2130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TextBox 12">
            <a:extLst>
              <a:ext uri="{FF2B5EF4-FFF2-40B4-BE49-F238E27FC236}">
                <a16:creationId xmlns:a16="http://schemas.microsoft.com/office/drawing/2014/main" id="{1243CAE1-4F13-B4CD-B187-7352D7CB3449}"/>
              </a:ext>
            </a:extLst>
          </p:cNvPr>
          <p:cNvSpPr txBox="1"/>
          <p:nvPr/>
        </p:nvSpPr>
        <p:spPr>
          <a:xfrm>
            <a:off x="2714593" y="2205872"/>
            <a:ext cx="6762813" cy="1815882"/>
          </a:xfrm>
          <a:prstGeom prst="rect">
            <a:avLst/>
          </a:prstGeom>
          <a:noFill/>
        </p:spPr>
        <p:txBody>
          <a:bodyPr wrap="none" rtlCol="0">
            <a:spAutoFit/>
          </a:bodyPr>
          <a:lstStyle/>
          <a:p>
            <a:pPr algn="ctr"/>
            <a:r>
              <a:rPr lang="en-IN" sz="4800" dirty="0">
                <a:solidFill>
                  <a:schemeClr val="bg1"/>
                </a:solidFill>
                <a:latin typeface="Roboto" panose="02000000000000000000" pitchFamily="2" charset="0"/>
                <a:ea typeface="Roboto" panose="02000000000000000000" pitchFamily="2" charset="0"/>
                <a:cs typeface="Roboto" panose="02000000000000000000" pitchFamily="2" charset="0"/>
              </a:rPr>
              <a:t>DROPSHIPPING</a:t>
            </a:r>
          </a:p>
          <a:p>
            <a:pPr algn="ctr"/>
            <a:r>
              <a:rPr lang="en-IN" sz="4800" dirty="0">
                <a:solidFill>
                  <a:schemeClr val="bg1"/>
                </a:solidFill>
                <a:latin typeface="Arial Black" panose="020B0A04020102020204" pitchFamily="34" charset="0"/>
              </a:rPr>
              <a:t>PRESENTATION</a:t>
            </a:r>
          </a:p>
          <a:p>
            <a:pPr algn="ctr"/>
            <a:r>
              <a:rPr lang="en-IN" sz="1600" dirty="0">
                <a:solidFill>
                  <a:schemeClr val="bg1"/>
                </a:solidFill>
                <a:latin typeface="Arial Black" panose="020B0A04020102020204" pitchFamily="34" charset="0"/>
              </a:rPr>
              <a:t>BY HARPREET CHAUHAN, UID=24BCA10463, SECTION=7A</a:t>
            </a:r>
          </a:p>
        </p:txBody>
      </p:sp>
    </p:spTree>
    <p:extLst>
      <p:ext uri="{BB962C8B-B14F-4D97-AF65-F5344CB8AC3E}">
        <p14:creationId xmlns:p14="http://schemas.microsoft.com/office/powerpoint/2010/main" val="161569937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animEffect transition="in" filter="fade">
                                      <p:cBhvr>
                                        <p:cTn id="11" dur="500"/>
                                        <p:tgtEl>
                                          <p:spTgt spid="1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animEffect transition="in" filter="fade">
                                      <p:cBhvr>
                                        <p:cTn id="15"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5F39C-0210-EA32-ABB9-BE6E83A99B14}"/>
              </a:ext>
            </a:extLst>
          </p:cNvPr>
          <p:cNvSpPr>
            <a:spLocks noGrp="1"/>
          </p:cNvSpPr>
          <p:nvPr>
            <p:ph type="title"/>
          </p:nvPr>
        </p:nvSpPr>
        <p:spPr>
          <a:xfrm>
            <a:off x="839788" y="457200"/>
            <a:ext cx="4634172" cy="1600200"/>
          </a:xfrm>
        </p:spPr>
        <p:txBody>
          <a:bodyPr>
            <a:normAutofit/>
          </a:bodyPr>
          <a:lstStyle/>
          <a:p>
            <a:r>
              <a:rPr lang="en-IN" sz="4800" b="1" dirty="0">
                <a:solidFill>
                  <a:srgbClr val="024619"/>
                </a:solidFill>
                <a:latin typeface="Bahnschrift SemiBold Condensed" panose="020B0502040204020203" pitchFamily="34" charset="0"/>
              </a:rPr>
              <a:t>WHAT IS DROPSHIPPING?</a:t>
            </a:r>
          </a:p>
        </p:txBody>
      </p:sp>
      <p:pic>
        <p:nvPicPr>
          <p:cNvPr id="12" name="Picture Placeholder 11" descr="A cell phone with a green background&#10;&#10;Description automatically generated">
            <a:extLst>
              <a:ext uri="{FF2B5EF4-FFF2-40B4-BE49-F238E27FC236}">
                <a16:creationId xmlns:a16="http://schemas.microsoft.com/office/drawing/2014/main" id="{DEBCA673-13FC-7F6C-FFA4-5CB414198A71}"/>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1543" t="15735" r="21562" b="17863"/>
          <a:stretch/>
        </p:blipFill>
        <p:spPr>
          <a:xfrm>
            <a:off x="6319159" y="457200"/>
            <a:ext cx="5036229" cy="5877612"/>
          </a:xfrm>
        </p:spPr>
      </p:pic>
      <p:sp>
        <p:nvSpPr>
          <p:cNvPr id="4" name="Text Placeholder 3">
            <a:extLst>
              <a:ext uri="{FF2B5EF4-FFF2-40B4-BE49-F238E27FC236}">
                <a16:creationId xmlns:a16="http://schemas.microsoft.com/office/drawing/2014/main" id="{BD196EA2-C88F-10C9-8A1B-115A49240B45}"/>
              </a:ext>
            </a:extLst>
          </p:cNvPr>
          <p:cNvSpPr>
            <a:spLocks noGrp="1"/>
          </p:cNvSpPr>
          <p:nvPr>
            <p:ph type="body" sz="half" idx="2"/>
          </p:nvPr>
        </p:nvSpPr>
        <p:spPr>
          <a:xfrm>
            <a:off x="839788" y="2369975"/>
            <a:ext cx="4842556" cy="3499011"/>
          </a:xfrm>
        </p:spPr>
        <p:txBody>
          <a:bodyPr>
            <a:normAutofit/>
          </a:bodyPr>
          <a:lstStyle/>
          <a:p>
            <a:r>
              <a:rPr lang="en-US" b="0" i="0" dirty="0" err="1">
                <a:solidFill>
                  <a:schemeClr val="bg2">
                    <a:lumMod val="25000"/>
                  </a:schemeClr>
                </a:solidFill>
                <a:effectLst/>
                <a:latin typeface="Roboto" panose="02000000000000000000" pitchFamily="2" charset="0"/>
              </a:rPr>
              <a:t>Dropshipping</a:t>
            </a:r>
            <a:r>
              <a:rPr lang="en-US" b="0" i="0" dirty="0">
                <a:solidFill>
                  <a:schemeClr val="bg2">
                    <a:lumMod val="25000"/>
                  </a:schemeClr>
                </a:solidFill>
                <a:effectLst/>
                <a:latin typeface="Roboto" panose="02000000000000000000" pitchFamily="2" charset="0"/>
              </a:rPr>
              <a:t> is a simple enough concept: You set up an eCommerce store and use suppliers to fulfill your orders and ship them out to your customers.</a:t>
            </a:r>
          </a:p>
          <a:p>
            <a:endParaRPr lang="en-US" b="0" i="0" dirty="0">
              <a:solidFill>
                <a:schemeClr val="bg2">
                  <a:lumMod val="25000"/>
                </a:schemeClr>
              </a:solidFill>
              <a:effectLst/>
              <a:latin typeface="Roboto" panose="02000000000000000000" pitchFamily="2" charset="0"/>
            </a:endParaRPr>
          </a:p>
          <a:p>
            <a:r>
              <a:rPr lang="en-US" b="0" i="0" dirty="0">
                <a:solidFill>
                  <a:schemeClr val="bg2">
                    <a:lumMod val="25000"/>
                  </a:schemeClr>
                </a:solidFill>
                <a:effectLst/>
                <a:latin typeface="Roboto" panose="02000000000000000000" pitchFamily="2" charset="0"/>
              </a:rPr>
              <a:t>This retail fulfillment method means that the merchant doesn't have to handle or deal with the product.</a:t>
            </a:r>
          </a:p>
          <a:p>
            <a:endParaRPr lang="en-US" dirty="0">
              <a:solidFill>
                <a:schemeClr val="bg2">
                  <a:lumMod val="25000"/>
                </a:schemeClr>
              </a:solidFill>
              <a:latin typeface="Roboto" panose="02000000000000000000" pitchFamily="2" charset="0"/>
            </a:endParaRPr>
          </a:p>
          <a:p>
            <a:r>
              <a:rPr lang="en-US" b="0" i="0" dirty="0" err="1">
                <a:solidFill>
                  <a:schemeClr val="bg2">
                    <a:lumMod val="25000"/>
                  </a:schemeClr>
                </a:solidFill>
                <a:effectLst/>
                <a:latin typeface="Roboto" panose="02000000000000000000" pitchFamily="2" charset="0"/>
              </a:rPr>
              <a:t>Dropshipping</a:t>
            </a:r>
            <a:r>
              <a:rPr lang="en-US" b="0" i="0" dirty="0">
                <a:solidFill>
                  <a:schemeClr val="bg2">
                    <a:lumMod val="25000"/>
                  </a:schemeClr>
                </a:solidFill>
                <a:effectLst/>
                <a:latin typeface="Roboto" panose="02000000000000000000" pitchFamily="2" charset="0"/>
              </a:rPr>
              <a:t> is designed so the merchant doesn't have to store any inventory and there is no worrying about any logistics or shipping costs</a:t>
            </a:r>
            <a:endParaRPr lang="en-IN" dirty="0">
              <a:solidFill>
                <a:schemeClr val="bg2">
                  <a:lumMod val="25000"/>
                </a:schemeClr>
              </a:solidFill>
              <a:latin typeface="Bahnschrift SemiCondensed" panose="020B0502040204020203" pitchFamily="34" charset="0"/>
            </a:endParaRPr>
          </a:p>
        </p:txBody>
      </p:sp>
    </p:spTree>
    <p:extLst>
      <p:ext uri="{BB962C8B-B14F-4D97-AF65-F5344CB8AC3E}">
        <p14:creationId xmlns:p14="http://schemas.microsoft.com/office/powerpoint/2010/main" val="52939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100"/>
                                        <p:tgtEl>
                                          <p:spTgt spid="2"/>
                                        </p:tgtEl>
                                      </p:cBhvr>
                                    </p:animEffect>
                                  </p:childTnLst>
                                </p:cTn>
                              </p:par>
                            </p:childTnLst>
                          </p:cTn>
                        </p:par>
                        <p:par>
                          <p:cTn id="8" fill="hold">
                            <p:stCondLst>
                              <p:cond delay="100"/>
                            </p:stCondLst>
                            <p:childTnLst>
                              <p:par>
                                <p:cTn id="9" presetID="42" presetClass="entr" presetSubtype="0"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
                                        <p:tgtEl>
                                          <p:spTgt spid="4">
                                            <p:txEl>
                                              <p:pRg st="0" end="0"/>
                                            </p:txEl>
                                          </p:spTgt>
                                        </p:tgtEl>
                                      </p:cBhvr>
                                    </p:animEffect>
                                    <p:anim calcmode="lin" valueType="num">
                                      <p:cBhvr>
                                        <p:cTn id="12" dur="1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200"/>
                            </p:stCondLst>
                            <p:childTnLst>
                              <p:par>
                                <p:cTn id="15" presetID="42" presetClass="entr" presetSubtype="0" fill="hold" nodeType="after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
                                        <p:tgtEl>
                                          <p:spTgt spid="4">
                                            <p:txEl>
                                              <p:pRg st="2" end="2"/>
                                            </p:txEl>
                                          </p:spTgt>
                                        </p:tgtEl>
                                      </p:cBhvr>
                                    </p:animEffect>
                                    <p:anim calcmode="lin" valueType="num">
                                      <p:cBhvr>
                                        <p:cTn id="18" dur="1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9" dur="1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par>
                          <p:cTn id="20" fill="hold">
                            <p:stCondLst>
                              <p:cond delay="300"/>
                            </p:stCondLst>
                            <p:childTnLst>
                              <p:par>
                                <p:cTn id="21" presetID="42" presetClass="entr" presetSubtype="0"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100"/>
                                        <p:tgtEl>
                                          <p:spTgt spid="4">
                                            <p:txEl>
                                              <p:pRg st="4" end="4"/>
                                            </p:txEl>
                                          </p:spTgt>
                                        </p:tgtEl>
                                      </p:cBhvr>
                                    </p:animEffect>
                                    <p:anim calcmode="lin" valueType="num">
                                      <p:cBhvr>
                                        <p:cTn id="24" dur="1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5" dur="1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par>
                          <p:cTn id="26" fill="hold">
                            <p:stCondLst>
                              <p:cond delay="400"/>
                            </p:stCondLst>
                            <p:childTnLst>
                              <p:par>
                                <p:cTn id="27" presetID="2" presetClass="entr" presetSubtype="4"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100" fill="hold"/>
                                        <p:tgtEl>
                                          <p:spTgt spid="12"/>
                                        </p:tgtEl>
                                        <p:attrNameLst>
                                          <p:attrName>ppt_x</p:attrName>
                                        </p:attrNameLst>
                                      </p:cBhvr>
                                      <p:tavLst>
                                        <p:tav tm="0">
                                          <p:val>
                                            <p:strVal val="#ppt_x"/>
                                          </p:val>
                                        </p:tav>
                                        <p:tav tm="100000">
                                          <p:val>
                                            <p:strVal val="#ppt_x"/>
                                          </p:val>
                                        </p:tav>
                                      </p:tavLst>
                                    </p:anim>
                                    <p:anim calcmode="lin" valueType="num">
                                      <p:cBhvr additive="base">
                                        <p:cTn id="30" dur="1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1D601C-45B2-5825-71F2-CF452EF0DB72}"/>
              </a:ext>
            </a:extLst>
          </p:cNvPr>
          <p:cNvSpPr/>
          <p:nvPr/>
        </p:nvSpPr>
        <p:spPr>
          <a:xfrm>
            <a:off x="5980922" y="0"/>
            <a:ext cx="6211078" cy="6858000"/>
          </a:xfrm>
          <a:prstGeom prst="rect">
            <a:avLst/>
          </a:prstGeom>
          <a:solidFill>
            <a:srgbClr val="02461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Oval 5">
            <a:extLst>
              <a:ext uri="{FF2B5EF4-FFF2-40B4-BE49-F238E27FC236}">
                <a16:creationId xmlns:a16="http://schemas.microsoft.com/office/drawing/2014/main" id="{CE587963-5B96-B00B-BC19-747E2BBE501D}"/>
              </a:ext>
            </a:extLst>
          </p:cNvPr>
          <p:cNvSpPr/>
          <p:nvPr/>
        </p:nvSpPr>
        <p:spPr>
          <a:xfrm>
            <a:off x="4912567" y="942392"/>
            <a:ext cx="2136710" cy="2136710"/>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Oval 8">
            <a:extLst>
              <a:ext uri="{FF2B5EF4-FFF2-40B4-BE49-F238E27FC236}">
                <a16:creationId xmlns:a16="http://schemas.microsoft.com/office/drawing/2014/main" id="{AB0F596E-DAAD-7A70-551C-8A38D62926DB}"/>
              </a:ext>
            </a:extLst>
          </p:cNvPr>
          <p:cNvSpPr/>
          <p:nvPr/>
        </p:nvSpPr>
        <p:spPr>
          <a:xfrm>
            <a:off x="4869024" y="3778899"/>
            <a:ext cx="2146041" cy="2146041"/>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F7387399-07AD-201A-D0E3-AF508DDAB769}"/>
              </a:ext>
            </a:extLst>
          </p:cNvPr>
          <p:cNvSpPr txBox="1"/>
          <p:nvPr/>
        </p:nvSpPr>
        <p:spPr>
          <a:xfrm>
            <a:off x="746448" y="942392"/>
            <a:ext cx="3806889" cy="2308324"/>
          </a:xfrm>
          <a:prstGeom prst="rect">
            <a:avLst/>
          </a:prstGeom>
          <a:noFill/>
        </p:spPr>
        <p:txBody>
          <a:bodyPr wrap="square" rtlCol="0">
            <a:spAutoFit/>
          </a:bodyPr>
          <a:lstStyle/>
          <a:p>
            <a:r>
              <a:rPr lang="en-US" sz="1600" b="0" i="0" dirty="0">
                <a:effectLst/>
                <a:latin typeface="Roboto" panose="02000000000000000000" pitchFamily="2" charset="0"/>
              </a:rPr>
              <a:t>1 - The customer orders and pays you for the product. </a:t>
            </a:r>
          </a:p>
          <a:p>
            <a:endParaRPr lang="en-US" sz="1600" b="0" i="0" dirty="0">
              <a:effectLst/>
              <a:latin typeface="Roboto" panose="02000000000000000000" pitchFamily="2" charset="0"/>
            </a:endParaRPr>
          </a:p>
          <a:p>
            <a:r>
              <a:rPr lang="en-US" sz="1600" b="0" i="0" dirty="0">
                <a:effectLst/>
                <a:latin typeface="Roboto" panose="02000000000000000000" pitchFamily="2" charset="0"/>
              </a:rPr>
              <a:t>2- Only after you get the money from the customer will you pay the supplier to fulfill the order. </a:t>
            </a:r>
          </a:p>
          <a:p>
            <a:endParaRPr lang="en-US" sz="1600" b="0" i="0" dirty="0">
              <a:effectLst/>
              <a:latin typeface="Roboto" panose="02000000000000000000" pitchFamily="2" charset="0"/>
            </a:endParaRPr>
          </a:p>
          <a:p>
            <a:r>
              <a:rPr lang="en-US" sz="1600" b="0" i="0" dirty="0">
                <a:effectLst/>
                <a:latin typeface="Roboto" panose="02000000000000000000" pitchFamily="2" charset="0"/>
              </a:rPr>
              <a:t>3- The supplier ships the product directly to the customer.</a:t>
            </a:r>
            <a:endParaRPr lang="en-IN" sz="1600" dirty="0"/>
          </a:p>
        </p:txBody>
      </p:sp>
      <p:sp>
        <p:nvSpPr>
          <p:cNvPr id="11" name="TextBox 10">
            <a:extLst>
              <a:ext uri="{FF2B5EF4-FFF2-40B4-BE49-F238E27FC236}">
                <a16:creationId xmlns:a16="http://schemas.microsoft.com/office/drawing/2014/main" id="{CE0EA3A6-C357-DBBC-402C-94885665F28C}"/>
              </a:ext>
            </a:extLst>
          </p:cNvPr>
          <p:cNvSpPr txBox="1"/>
          <p:nvPr/>
        </p:nvSpPr>
        <p:spPr>
          <a:xfrm>
            <a:off x="7574902" y="3778899"/>
            <a:ext cx="4057260" cy="1815882"/>
          </a:xfrm>
          <a:prstGeom prst="rect">
            <a:avLst/>
          </a:prstGeom>
          <a:noFill/>
        </p:spPr>
        <p:txBody>
          <a:bodyPr wrap="square" rtlCol="0">
            <a:spAutoFit/>
          </a:bodyPr>
          <a:lstStyle/>
          <a:p>
            <a:r>
              <a:rPr lang="en-US" sz="1600" b="0" i="0" dirty="0">
                <a:solidFill>
                  <a:schemeClr val="bg1"/>
                </a:solidFill>
                <a:effectLst/>
                <a:latin typeface="Roboto" panose="02000000000000000000" pitchFamily="2" charset="0"/>
              </a:rPr>
              <a:t>1 - You get the items from the supplier. You also pay them at this time. </a:t>
            </a:r>
          </a:p>
          <a:p>
            <a:endParaRPr lang="en-US" sz="1600" dirty="0">
              <a:solidFill>
                <a:schemeClr val="bg1"/>
              </a:solidFill>
              <a:latin typeface="Roboto" panose="02000000000000000000" pitchFamily="2" charset="0"/>
            </a:endParaRPr>
          </a:p>
          <a:p>
            <a:r>
              <a:rPr lang="en-US" sz="1600" b="0" i="0" dirty="0">
                <a:solidFill>
                  <a:schemeClr val="bg1"/>
                </a:solidFill>
                <a:effectLst/>
                <a:latin typeface="Roboto" panose="02000000000000000000" pitchFamily="2" charset="0"/>
              </a:rPr>
              <a:t>2- The customer orders and pays you for the product. </a:t>
            </a:r>
          </a:p>
          <a:p>
            <a:endParaRPr lang="en-US" sz="1600" b="0" i="0" dirty="0">
              <a:solidFill>
                <a:schemeClr val="bg1"/>
              </a:solidFill>
              <a:effectLst/>
              <a:latin typeface="Roboto" panose="02000000000000000000" pitchFamily="2" charset="0"/>
            </a:endParaRPr>
          </a:p>
          <a:p>
            <a:r>
              <a:rPr lang="en-US" sz="1600" b="0" i="0" dirty="0">
                <a:solidFill>
                  <a:schemeClr val="bg1"/>
                </a:solidFill>
                <a:effectLst/>
                <a:latin typeface="Roboto" panose="02000000000000000000" pitchFamily="2" charset="0"/>
              </a:rPr>
              <a:t>3 - You ship the order to the customer.</a:t>
            </a:r>
            <a:endParaRPr lang="en-IN" sz="1600" dirty="0">
              <a:solidFill>
                <a:schemeClr val="bg1"/>
              </a:solidFill>
            </a:endParaRPr>
          </a:p>
        </p:txBody>
      </p:sp>
      <p:sp>
        <p:nvSpPr>
          <p:cNvPr id="12" name="TextBox 11">
            <a:extLst>
              <a:ext uri="{FF2B5EF4-FFF2-40B4-BE49-F238E27FC236}">
                <a16:creationId xmlns:a16="http://schemas.microsoft.com/office/drawing/2014/main" id="{2788C728-A516-1BC2-C9ED-49D93A8D5A48}"/>
              </a:ext>
            </a:extLst>
          </p:cNvPr>
          <p:cNvSpPr txBox="1"/>
          <p:nvPr/>
        </p:nvSpPr>
        <p:spPr>
          <a:xfrm>
            <a:off x="559838" y="5314863"/>
            <a:ext cx="3806889" cy="830997"/>
          </a:xfrm>
          <a:prstGeom prst="rect">
            <a:avLst/>
          </a:prstGeom>
          <a:noFill/>
        </p:spPr>
        <p:txBody>
          <a:bodyPr wrap="square" rtlCol="0">
            <a:spAutoFit/>
          </a:bodyPr>
          <a:lstStyle/>
          <a:p>
            <a:r>
              <a:rPr lang="en-IN" sz="4800" b="0" i="0" dirty="0">
                <a:solidFill>
                  <a:srgbClr val="024619"/>
                </a:solidFill>
                <a:effectLst/>
                <a:latin typeface="Bahnschrift SemiBold SemiConden" panose="020B0502040204020203" pitchFamily="34" charset="0"/>
              </a:rPr>
              <a:t>DROPSHIPPING</a:t>
            </a:r>
            <a:endParaRPr lang="en-IN" sz="4800" dirty="0">
              <a:solidFill>
                <a:srgbClr val="024619"/>
              </a:solidFill>
              <a:latin typeface="Bahnschrift SemiBold SemiConden" panose="020B0502040204020203" pitchFamily="34" charset="0"/>
            </a:endParaRPr>
          </a:p>
        </p:txBody>
      </p:sp>
      <p:cxnSp>
        <p:nvCxnSpPr>
          <p:cNvPr id="14" name="Straight Connector 13">
            <a:extLst>
              <a:ext uri="{FF2B5EF4-FFF2-40B4-BE49-F238E27FC236}">
                <a16:creationId xmlns:a16="http://schemas.microsoft.com/office/drawing/2014/main" id="{EF047E3F-8EDE-2706-5BFE-FC4C496CB51A}"/>
              </a:ext>
            </a:extLst>
          </p:cNvPr>
          <p:cNvCxnSpPr>
            <a:cxnSpLocks/>
          </p:cNvCxnSpPr>
          <p:nvPr/>
        </p:nvCxnSpPr>
        <p:spPr>
          <a:xfrm>
            <a:off x="653143" y="6102220"/>
            <a:ext cx="3526971" cy="0"/>
          </a:xfrm>
          <a:prstGeom prst="line">
            <a:avLst/>
          </a:prstGeom>
        </p:spPr>
        <p:style>
          <a:lnRef idx="3">
            <a:schemeClr val="accent3"/>
          </a:lnRef>
          <a:fillRef idx="0">
            <a:schemeClr val="accent3"/>
          </a:fillRef>
          <a:effectRef idx="2">
            <a:schemeClr val="accent3"/>
          </a:effectRef>
          <a:fontRef idx="minor">
            <a:schemeClr val="tx1"/>
          </a:fontRef>
        </p:style>
      </p:cxnSp>
      <p:sp>
        <p:nvSpPr>
          <p:cNvPr id="16" name="TextBox 15">
            <a:extLst>
              <a:ext uri="{FF2B5EF4-FFF2-40B4-BE49-F238E27FC236}">
                <a16:creationId xmlns:a16="http://schemas.microsoft.com/office/drawing/2014/main" id="{33135C67-D100-8D68-7F89-BD592DAF3B39}"/>
              </a:ext>
            </a:extLst>
          </p:cNvPr>
          <p:cNvSpPr txBox="1"/>
          <p:nvPr/>
        </p:nvSpPr>
        <p:spPr>
          <a:xfrm>
            <a:off x="7408507" y="947748"/>
            <a:ext cx="1726164" cy="630942"/>
          </a:xfrm>
          <a:prstGeom prst="rect">
            <a:avLst/>
          </a:prstGeom>
          <a:noFill/>
        </p:spPr>
        <p:txBody>
          <a:bodyPr wrap="square" rtlCol="0">
            <a:spAutoFit/>
          </a:bodyPr>
          <a:lstStyle/>
          <a:p>
            <a:r>
              <a:rPr lang="en-IN" sz="3500" b="0" i="0" dirty="0">
                <a:solidFill>
                  <a:schemeClr val="bg1"/>
                </a:solidFill>
                <a:effectLst/>
                <a:latin typeface="Bahnschrift SemiBold SemiConden" panose="020B0502040204020203" pitchFamily="34" charset="0"/>
              </a:rPr>
              <a:t>CLASSIC</a:t>
            </a:r>
            <a:endParaRPr lang="en-IN" sz="3500" dirty="0">
              <a:solidFill>
                <a:schemeClr val="bg1"/>
              </a:solidFill>
              <a:latin typeface="Bahnschrift SemiBold SemiConden" panose="020B0502040204020203" pitchFamily="34" charset="0"/>
            </a:endParaRPr>
          </a:p>
        </p:txBody>
      </p:sp>
      <p:cxnSp>
        <p:nvCxnSpPr>
          <p:cNvPr id="22" name="Straight Connector 21">
            <a:extLst>
              <a:ext uri="{FF2B5EF4-FFF2-40B4-BE49-F238E27FC236}">
                <a16:creationId xmlns:a16="http://schemas.microsoft.com/office/drawing/2014/main" id="{4401D771-4EBD-B1C5-D612-30054E23CB49}"/>
              </a:ext>
            </a:extLst>
          </p:cNvPr>
          <p:cNvCxnSpPr>
            <a:cxnSpLocks/>
          </p:cNvCxnSpPr>
          <p:nvPr/>
        </p:nvCxnSpPr>
        <p:spPr>
          <a:xfrm>
            <a:off x="7501812" y="1502229"/>
            <a:ext cx="1492898"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pic>
        <p:nvPicPr>
          <p:cNvPr id="27" name="Picture 26" descr="A hand holding a group of people&#10;&#10;Description automatically generated">
            <a:extLst>
              <a:ext uri="{FF2B5EF4-FFF2-40B4-BE49-F238E27FC236}">
                <a16:creationId xmlns:a16="http://schemas.microsoft.com/office/drawing/2014/main" id="{8FED5389-BF2D-D0EA-E7E7-00CB0C5350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5065" y="4344728"/>
            <a:ext cx="678134" cy="678134"/>
          </a:xfrm>
          <a:prstGeom prst="rect">
            <a:avLst/>
          </a:prstGeom>
        </p:spPr>
      </p:pic>
      <p:pic>
        <p:nvPicPr>
          <p:cNvPr id="29" name="Picture 28" descr="A couple of men with boxes and a cart&#10;&#10;Description automatically generated">
            <a:extLst>
              <a:ext uri="{FF2B5EF4-FFF2-40B4-BE49-F238E27FC236}">
                <a16:creationId xmlns:a16="http://schemas.microsoft.com/office/drawing/2014/main" id="{842EF4D1-87ED-5ED5-0769-4E4E1FD97F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9925" y="4344728"/>
            <a:ext cx="678134" cy="678134"/>
          </a:xfrm>
          <a:prstGeom prst="rect">
            <a:avLst/>
          </a:prstGeom>
        </p:spPr>
      </p:pic>
      <p:pic>
        <p:nvPicPr>
          <p:cNvPr id="31" name="Picture 30" descr="A computer screen with a shirt on it&#10;&#10;Description automatically generated">
            <a:extLst>
              <a:ext uri="{FF2B5EF4-FFF2-40B4-BE49-F238E27FC236}">
                <a16:creationId xmlns:a16="http://schemas.microsoft.com/office/drawing/2014/main" id="{F4BA0CEA-5AE7-D336-0D90-BE01AB7270E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46154" y="3666594"/>
            <a:ext cx="678134" cy="678134"/>
          </a:xfrm>
          <a:prstGeom prst="rect">
            <a:avLst/>
          </a:prstGeom>
        </p:spPr>
      </p:pic>
      <p:pic>
        <p:nvPicPr>
          <p:cNvPr id="39" name="Picture 38" descr="A hand holding a group of people&#10;&#10;Description automatically generated">
            <a:extLst>
              <a:ext uri="{FF2B5EF4-FFF2-40B4-BE49-F238E27FC236}">
                <a16:creationId xmlns:a16="http://schemas.microsoft.com/office/drawing/2014/main" id="{72B33986-31E0-3F87-9385-8307FB28FB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7252" y="2724718"/>
            <a:ext cx="787241" cy="787241"/>
          </a:xfrm>
          <a:prstGeom prst="rect">
            <a:avLst/>
          </a:prstGeom>
        </p:spPr>
      </p:pic>
      <p:pic>
        <p:nvPicPr>
          <p:cNvPr id="41" name="Picture 40" descr="A couple of men with boxes and a cart&#10;&#10;Description automatically generated">
            <a:extLst>
              <a:ext uri="{FF2B5EF4-FFF2-40B4-BE49-F238E27FC236}">
                <a16:creationId xmlns:a16="http://schemas.microsoft.com/office/drawing/2014/main" id="{75AF4121-44D0-D350-F567-31F74FFA84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30698" y="2685480"/>
            <a:ext cx="787241" cy="787241"/>
          </a:xfrm>
          <a:prstGeom prst="rect">
            <a:avLst/>
          </a:prstGeom>
        </p:spPr>
      </p:pic>
      <p:pic>
        <p:nvPicPr>
          <p:cNvPr id="43" name="Picture 42" descr="A computer screen with a shirt on it&#10;&#10;Description automatically generated">
            <a:extLst>
              <a:ext uri="{FF2B5EF4-FFF2-40B4-BE49-F238E27FC236}">
                <a16:creationId xmlns:a16="http://schemas.microsoft.com/office/drawing/2014/main" id="{21A6E747-CC0E-B6D1-15FC-D0FA932E75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96647" y="1784921"/>
            <a:ext cx="787241" cy="787241"/>
          </a:xfrm>
          <a:prstGeom prst="rect">
            <a:avLst/>
          </a:prstGeom>
        </p:spPr>
      </p:pic>
      <p:cxnSp>
        <p:nvCxnSpPr>
          <p:cNvPr id="45" name="Straight Arrow Connector 44">
            <a:extLst>
              <a:ext uri="{FF2B5EF4-FFF2-40B4-BE49-F238E27FC236}">
                <a16:creationId xmlns:a16="http://schemas.microsoft.com/office/drawing/2014/main" id="{252936E5-A2CB-FCCA-AC4D-AD11CBD5EB10}"/>
              </a:ext>
            </a:extLst>
          </p:cNvPr>
          <p:cNvCxnSpPr/>
          <p:nvPr/>
        </p:nvCxnSpPr>
        <p:spPr>
          <a:xfrm flipV="1">
            <a:off x="1743199" y="3974841"/>
            <a:ext cx="430834" cy="28924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47" name="Straight Arrow Connector 46">
            <a:extLst>
              <a:ext uri="{FF2B5EF4-FFF2-40B4-BE49-F238E27FC236}">
                <a16:creationId xmlns:a16="http://schemas.microsoft.com/office/drawing/2014/main" id="{2EF64F15-7252-F9AD-C755-40C400F2A8B1}"/>
              </a:ext>
            </a:extLst>
          </p:cNvPr>
          <p:cNvCxnSpPr/>
          <p:nvPr/>
        </p:nvCxnSpPr>
        <p:spPr>
          <a:xfrm>
            <a:off x="3265714" y="3956180"/>
            <a:ext cx="429208" cy="27991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49" name="Straight Arrow Connector 48">
            <a:extLst>
              <a:ext uri="{FF2B5EF4-FFF2-40B4-BE49-F238E27FC236}">
                <a16:creationId xmlns:a16="http://schemas.microsoft.com/office/drawing/2014/main" id="{2FE5FDC3-C51D-6229-CE22-780400B9A568}"/>
              </a:ext>
            </a:extLst>
          </p:cNvPr>
          <p:cNvCxnSpPr/>
          <p:nvPr/>
        </p:nvCxnSpPr>
        <p:spPr>
          <a:xfrm flipH="1">
            <a:off x="1978090" y="4833257"/>
            <a:ext cx="1418253"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0" name="Straight Arrow Connector 49">
            <a:extLst>
              <a:ext uri="{FF2B5EF4-FFF2-40B4-BE49-F238E27FC236}">
                <a16:creationId xmlns:a16="http://schemas.microsoft.com/office/drawing/2014/main" id="{D4896824-27FE-F129-AB87-338829C82C27}"/>
              </a:ext>
            </a:extLst>
          </p:cNvPr>
          <p:cNvCxnSpPr/>
          <p:nvPr/>
        </p:nvCxnSpPr>
        <p:spPr>
          <a:xfrm flipV="1">
            <a:off x="8701930" y="2378405"/>
            <a:ext cx="430834" cy="289249"/>
          </a:xfrm>
          <a:prstGeom prst="straightConnector1">
            <a:avLst/>
          </a:prstGeom>
          <a:ln>
            <a:solidFill>
              <a:schemeClr val="bg1"/>
            </a:solidFill>
            <a:tailEnd type="triangle"/>
          </a:ln>
        </p:spPr>
        <p:style>
          <a:lnRef idx="3">
            <a:schemeClr val="accent3"/>
          </a:lnRef>
          <a:fillRef idx="0">
            <a:schemeClr val="accent3"/>
          </a:fillRef>
          <a:effectRef idx="2">
            <a:schemeClr val="accent3"/>
          </a:effectRef>
          <a:fontRef idx="minor">
            <a:schemeClr val="tx1"/>
          </a:fontRef>
        </p:style>
      </p:cxnSp>
      <p:cxnSp>
        <p:nvCxnSpPr>
          <p:cNvPr id="54" name="Straight Arrow Connector 53">
            <a:extLst>
              <a:ext uri="{FF2B5EF4-FFF2-40B4-BE49-F238E27FC236}">
                <a16:creationId xmlns:a16="http://schemas.microsoft.com/office/drawing/2014/main" id="{710E45D1-4F0B-0C91-D41D-DA29D15119B7}"/>
              </a:ext>
            </a:extLst>
          </p:cNvPr>
          <p:cNvCxnSpPr/>
          <p:nvPr/>
        </p:nvCxnSpPr>
        <p:spPr>
          <a:xfrm>
            <a:off x="10315919" y="2282913"/>
            <a:ext cx="429558" cy="289249"/>
          </a:xfrm>
          <a:prstGeom prst="straightConnector1">
            <a:avLst/>
          </a:prstGeom>
          <a:ln>
            <a:solidFill>
              <a:schemeClr val="bg1"/>
            </a:solidFill>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57" name="Straight Arrow Connector 56">
            <a:extLst>
              <a:ext uri="{FF2B5EF4-FFF2-40B4-BE49-F238E27FC236}">
                <a16:creationId xmlns:a16="http://schemas.microsoft.com/office/drawing/2014/main" id="{AD1DE1B1-D635-B111-C9DD-A6C6F34AE720}"/>
              </a:ext>
            </a:extLst>
          </p:cNvPr>
          <p:cNvCxnSpPr>
            <a:cxnSpLocks/>
          </p:cNvCxnSpPr>
          <p:nvPr/>
        </p:nvCxnSpPr>
        <p:spPr>
          <a:xfrm flipH="1">
            <a:off x="8686924" y="2469951"/>
            <a:ext cx="541052" cy="37606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98201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par>
                          <p:cTn id="13" fill="hold">
                            <p:stCondLst>
                              <p:cond delay="1000"/>
                            </p:stCondLst>
                            <p:childTnLst>
                              <p:par>
                                <p:cTn id="14" presetID="14" presetClass="entr" presetSubtype="1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randombar(horizontal)">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100"/>
                                        <p:tgtEl>
                                          <p:spTgt spid="10">
                                            <p:txEl>
                                              <p:pRg st="0" end="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xEl>
                                              <p:pRg st="2" end="2"/>
                                            </p:txEl>
                                          </p:spTgt>
                                        </p:tgtEl>
                                        <p:attrNameLst>
                                          <p:attrName>style.visibility</p:attrName>
                                        </p:attrNameLst>
                                      </p:cBhvr>
                                      <p:to>
                                        <p:strVal val="visible"/>
                                      </p:to>
                                    </p:set>
                                    <p:animEffect transition="in" filter="fade">
                                      <p:cBhvr>
                                        <p:cTn id="24" dur="100"/>
                                        <p:tgtEl>
                                          <p:spTgt spid="10">
                                            <p:txEl>
                                              <p:pRg st="2" end="2"/>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fade">
                                      <p:cBhvr>
                                        <p:cTn id="27" dur="100"/>
                                        <p:tgtEl>
                                          <p:spTgt spid="10">
                                            <p:txEl>
                                              <p:pRg st="4" end="4"/>
                                            </p:txEl>
                                          </p:spTgt>
                                        </p:tgtEl>
                                      </p:cBhvr>
                                    </p:animEffect>
                                  </p:childTnLst>
                                </p:cTn>
                              </p:par>
                            </p:childTnLst>
                          </p:cTn>
                        </p:par>
                        <p:par>
                          <p:cTn id="28" fill="hold">
                            <p:stCondLst>
                              <p:cond delay="100"/>
                            </p:stCondLst>
                            <p:childTnLst>
                              <p:par>
                                <p:cTn id="29" presetID="10" presetClass="entr" presetSubtype="0" fill="hold" nodeType="after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animEffect transition="in" filter="fade">
                                      <p:cBhvr>
                                        <p:cTn id="31" dur="100"/>
                                        <p:tgtEl>
                                          <p:spTgt spid="11">
                                            <p:txEl>
                                              <p:pRg st="0" end="0"/>
                                            </p:txEl>
                                          </p:spTgt>
                                        </p:tgtEl>
                                      </p:cBhvr>
                                    </p:animEffect>
                                  </p:childTnLst>
                                </p:cTn>
                              </p:par>
                            </p:childTnLst>
                          </p:cTn>
                        </p:par>
                        <p:par>
                          <p:cTn id="32" fill="hold">
                            <p:stCondLst>
                              <p:cond delay="200"/>
                            </p:stCondLst>
                            <p:childTnLst>
                              <p:par>
                                <p:cTn id="33" presetID="10" presetClass="entr" presetSubtype="0" fill="hold" nodeType="afterEffect">
                                  <p:stCondLst>
                                    <p:cond delay="0"/>
                                  </p:stCondLst>
                                  <p:childTnLst>
                                    <p:set>
                                      <p:cBhvr>
                                        <p:cTn id="34" dur="1" fill="hold">
                                          <p:stCondLst>
                                            <p:cond delay="0"/>
                                          </p:stCondLst>
                                        </p:cTn>
                                        <p:tgtEl>
                                          <p:spTgt spid="11">
                                            <p:txEl>
                                              <p:pRg st="2" end="2"/>
                                            </p:txEl>
                                          </p:spTgt>
                                        </p:tgtEl>
                                        <p:attrNameLst>
                                          <p:attrName>style.visibility</p:attrName>
                                        </p:attrNameLst>
                                      </p:cBhvr>
                                      <p:to>
                                        <p:strVal val="visible"/>
                                      </p:to>
                                    </p:set>
                                    <p:animEffect transition="in" filter="fade">
                                      <p:cBhvr>
                                        <p:cTn id="35" dur="100"/>
                                        <p:tgtEl>
                                          <p:spTgt spid="11">
                                            <p:txEl>
                                              <p:pRg st="2" end="2"/>
                                            </p:txEl>
                                          </p:spTgt>
                                        </p:tgtEl>
                                      </p:cBhvr>
                                    </p:animEffect>
                                  </p:childTnLst>
                                </p:cTn>
                              </p:par>
                            </p:childTnLst>
                          </p:cTn>
                        </p:par>
                        <p:par>
                          <p:cTn id="36" fill="hold">
                            <p:stCondLst>
                              <p:cond delay="300"/>
                            </p:stCondLst>
                            <p:childTnLst>
                              <p:par>
                                <p:cTn id="37" presetID="10" presetClass="entr" presetSubtype="0" fill="hold" nodeType="afterEffect">
                                  <p:stCondLst>
                                    <p:cond delay="0"/>
                                  </p:stCondLst>
                                  <p:childTnLst>
                                    <p:set>
                                      <p:cBhvr>
                                        <p:cTn id="38" dur="1" fill="hold">
                                          <p:stCondLst>
                                            <p:cond delay="0"/>
                                          </p:stCondLst>
                                        </p:cTn>
                                        <p:tgtEl>
                                          <p:spTgt spid="11">
                                            <p:txEl>
                                              <p:pRg st="4" end="4"/>
                                            </p:txEl>
                                          </p:spTgt>
                                        </p:tgtEl>
                                        <p:attrNameLst>
                                          <p:attrName>style.visibility</p:attrName>
                                        </p:attrNameLst>
                                      </p:cBhvr>
                                      <p:to>
                                        <p:strVal val="visible"/>
                                      </p:to>
                                    </p:set>
                                    <p:animEffect transition="in" filter="fade">
                                      <p:cBhvr>
                                        <p:cTn id="39" dur="100"/>
                                        <p:tgtEl>
                                          <p:spTgt spid="11">
                                            <p:txEl>
                                              <p:pRg st="4" end="4"/>
                                            </p:txEl>
                                          </p:spTgt>
                                        </p:tgtEl>
                                      </p:cBhvr>
                                    </p:animEffect>
                                  </p:childTnLst>
                                </p:cTn>
                              </p:par>
                            </p:childTnLst>
                          </p:cTn>
                        </p:par>
                        <p:par>
                          <p:cTn id="40" fill="hold">
                            <p:stCondLst>
                              <p:cond delay="400"/>
                            </p:stCondLst>
                            <p:childTnLst>
                              <p:par>
                                <p:cTn id="41" presetID="42" presetClass="entr" presetSubtype="0" fill="hold" nodeType="afterEffect">
                                  <p:stCondLst>
                                    <p:cond delay="0"/>
                                  </p:stCondLst>
                                  <p:childTnLst>
                                    <p:set>
                                      <p:cBhvr>
                                        <p:cTn id="42" dur="1" fill="hold">
                                          <p:stCondLst>
                                            <p:cond delay="0"/>
                                          </p:stCondLst>
                                        </p:cTn>
                                        <p:tgtEl>
                                          <p:spTgt spid="12">
                                            <p:txEl>
                                              <p:pRg st="0" end="0"/>
                                            </p:txEl>
                                          </p:spTgt>
                                        </p:tgtEl>
                                        <p:attrNameLst>
                                          <p:attrName>style.visibility</p:attrName>
                                        </p:attrNameLst>
                                      </p:cBhvr>
                                      <p:to>
                                        <p:strVal val="visible"/>
                                      </p:to>
                                    </p:set>
                                    <p:animEffect transition="in" filter="fade">
                                      <p:cBhvr>
                                        <p:cTn id="43" dur="1000"/>
                                        <p:tgtEl>
                                          <p:spTgt spid="12">
                                            <p:txEl>
                                              <p:pRg st="0" end="0"/>
                                            </p:txEl>
                                          </p:spTgt>
                                        </p:tgtEl>
                                      </p:cBhvr>
                                    </p:animEffect>
                                    <p:anim calcmode="lin" valueType="num">
                                      <p:cBhvr>
                                        <p:cTn id="44"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45"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par>
                          <p:cTn id="46" fill="hold">
                            <p:stCondLst>
                              <p:cond delay="1400"/>
                            </p:stCondLst>
                            <p:childTnLst>
                              <p:par>
                                <p:cTn id="47" presetID="42" presetClass="entr" presetSubtype="0" fill="hold" nodeType="afterEffect">
                                  <p:stCondLst>
                                    <p:cond delay="0"/>
                                  </p:stCondLst>
                                  <p:childTnLst>
                                    <p:set>
                                      <p:cBhvr>
                                        <p:cTn id="48" dur="1" fill="hold">
                                          <p:stCondLst>
                                            <p:cond delay="0"/>
                                          </p:stCondLst>
                                        </p:cTn>
                                        <p:tgtEl>
                                          <p:spTgt spid="16">
                                            <p:txEl>
                                              <p:pRg st="0" end="0"/>
                                            </p:txEl>
                                          </p:spTgt>
                                        </p:tgtEl>
                                        <p:attrNameLst>
                                          <p:attrName>style.visibility</p:attrName>
                                        </p:attrNameLst>
                                      </p:cBhvr>
                                      <p:to>
                                        <p:strVal val="visible"/>
                                      </p:to>
                                    </p:set>
                                    <p:animEffect transition="in" filter="fade">
                                      <p:cBhvr>
                                        <p:cTn id="49" dur="10"/>
                                        <p:tgtEl>
                                          <p:spTgt spid="16">
                                            <p:txEl>
                                              <p:pRg st="0" end="0"/>
                                            </p:txEl>
                                          </p:spTgt>
                                        </p:tgtEl>
                                      </p:cBhvr>
                                    </p:animEffect>
                                    <p:anim calcmode="lin" valueType="num">
                                      <p:cBhvr>
                                        <p:cTn id="50" dur="1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51" dur="1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par>
                          <p:cTn id="52" fill="hold">
                            <p:stCondLst>
                              <p:cond delay="1410"/>
                            </p:stCondLst>
                            <p:childTnLst>
                              <p:par>
                                <p:cTn id="53" presetID="10" presetClass="entr" presetSubtype="0" fill="hold"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par>
                          <p:cTn id="56" fill="hold">
                            <p:stCondLst>
                              <p:cond delay="1910"/>
                            </p:stCondLst>
                            <p:childTnLst>
                              <p:par>
                                <p:cTn id="57" presetID="10" presetClass="entr" presetSubtype="0" fill="hold"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273FBA6D-CF1E-2339-42FF-6F78086280D1}"/>
              </a:ext>
            </a:extLst>
          </p:cNvPr>
          <p:cNvSpPr txBox="1"/>
          <p:nvPr/>
        </p:nvSpPr>
        <p:spPr>
          <a:xfrm>
            <a:off x="4739951" y="933061"/>
            <a:ext cx="4153336" cy="1077218"/>
          </a:xfrm>
          <a:prstGeom prst="rect">
            <a:avLst/>
          </a:prstGeom>
          <a:noFill/>
        </p:spPr>
        <p:txBody>
          <a:bodyPr wrap="square" rtlCol="0">
            <a:spAutoFit/>
          </a:bodyPr>
          <a:lstStyle/>
          <a:p>
            <a:r>
              <a:rPr lang="en-IN" sz="3200" i="0" dirty="0">
                <a:solidFill>
                  <a:srgbClr val="024619"/>
                </a:solidFill>
                <a:effectLst/>
                <a:latin typeface="Arial Black" panose="020B0A04020102020204" pitchFamily="34" charset="0"/>
              </a:rPr>
              <a:t>EXAMPLE OF DROPSHIPPING</a:t>
            </a:r>
            <a:endParaRPr lang="en-IN" sz="3200" dirty="0">
              <a:solidFill>
                <a:srgbClr val="024619"/>
              </a:solidFill>
              <a:latin typeface="Arial Black" panose="020B0A04020102020204" pitchFamily="34" charset="0"/>
            </a:endParaRPr>
          </a:p>
        </p:txBody>
      </p:sp>
      <p:sp>
        <p:nvSpPr>
          <p:cNvPr id="15" name="TextBox 14">
            <a:extLst>
              <a:ext uri="{FF2B5EF4-FFF2-40B4-BE49-F238E27FC236}">
                <a16:creationId xmlns:a16="http://schemas.microsoft.com/office/drawing/2014/main" id="{DC5F6479-A9BD-A575-14CF-B5DAA647F147}"/>
              </a:ext>
            </a:extLst>
          </p:cNvPr>
          <p:cNvSpPr txBox="1"/>
          <p:nvPr/>
        </p:nvSpPr>
        <p:spPr>
          <a:xfrm>
            <a:off x="4739951" y="2220686"/>
            <a:ext cx="3648269" cy="3785652"/>
          </a:xfrm>
          <a:prstGeom prst="rect">
            <a:avLst/>
          </a:prstGeom>
          <a:noFill/>
        </p:spPr>
        <p:txBody>
          <a:bodyPr wrap="square" rtlCol="0">
            <a:spAutoFit/>
          </a:bodyPr>
          <a:lstStyle/>
          <a:p>
            <a:pPr algn="just"/>
            <a:r>
              <a:rPr lang="en-US" sz="1200" b="0" i="0" dirty="0">
                <a:effectLst/>
                <a:latin typeface="Roboto" panose="02000000000000000000" pitchFamily="2" charset="0"/>
              </a:rPr>
              <a:t>Rahul wanted to start his own business of chairs, but he didn't have space to maintain the stock or neither had a lot of money to buy chair stock in advance. He researched on google how to go ahead with this kind of situation and found out about the </a:t>
            </a:r>
            <a:r>
              <a:rPr lang="en-US" sz="1200" b="0" i="0" dirty="0" err="1">
                <a:effectLst/>
                <a:latin typeface="Roboto" panose="02000000000000000000" pitchFamily="2" charset="0"/>
              </a:rPr>
              <a:t>dropshipping</a:t>
            </a:r>
            <a:r>
              <a:rPr lang="en-US" sz="1200" b="0" i="0" dirty="0">
                <a:effectLst/>
                <a:latin typeface="Roboto" panose="02000000000000000000" pitchFamily="2" charset="0"/>
              </a:rPr>
              <a:t> business model. He found that interesting and decided to start his own </a:t>
            </a:r>
            <a:r>
              <a:rPr lang="en-US" sz="1200" b="0" i="0" dirty="0" err="1">
                <a:effectLst/>
                <a:latin typeface="Roboto" panose="02000000000000000000" pitchFamily="2" charset="0"/>
              </a:rPr>
              <a:t>dropshipping</a:t>
            </a:r>
            <a:r>
              <a:rPr lang="en-US" sz="1200" b="0" i="0" dirty="0">
                <a:effectLst/>
                <a:latin typeface="Roboto" panose="02000000000000000000" pitchFamily="2" charset="0"/>
              </a:rPr>
              <a:t> business.</a:t>
            </a:r>
          </a:p>
          <a:p>
            <a:pPr algn="just"/>
            <a:endParaRPr lang="en-US" sz="1200" dirty="0">
              <a:latin typeface="Roboto" panose="02000000000000000000" pitchFamily="2" charset="0"/>
            </a:endParaRPr>
          </a:p>
          <a:p>
            <a:pPr algn="just"/>
            <a:r>
              <a:rPr lang="en-US" sz="1200" b="0" i="0" dirty="0">
                <a:effectLst/>
                <a:latin typeface="Roboto" panose="02000000000000000000" pitchFamily="2" charset="0"/>
              </a:rPr>
              <a:t>He created his own E-commerce Store to sell chairs and tie-up with one of the chair vendors, and now, when someone orders a chair on his website, he simply purchases the goods from that vendor and ships them directly to customers.</a:t>
            </a:r>
          </a:p>
          <a:p>
            <a:pPr algn="just"/>
            <a:endParaRPr lang="en-US" sz="1200" dirty="0">
              <a:latin typeface="Roboto" panose="02000000000000000000" pitchFamily="2" charset="0"/>
            </a:endParaRPr>
          </a:p>
          <a:p>
            <a:pPr algn="just"/>
            <a:r>
              <a:rPr lang="en-US" sz="1200" b="0" i="0" dirty="0">
                <a:effectLst/>
                <a:latin typeface="Roboto" panose="02000000000000000000" pitchFamily="2" charset="0"/>
              </a:rPr>
              <a:t>By doing this, he solved his two problems. One is he saved a lot of money as he didn't need to purchase goods in advance, and the second is the space problem. Now he doesn't require any space to maintain the stock.</a:t>
            </a:r>
            <a:endParaRPr lang="en-IN" sz="1200" dirty="0"/>
          </a:p>
        </p:txBody>
      </p:sp>
      <p:pic>
        <p:nvPicPr>
          <p:cNvPr id="18" name="Picture 17" descr="A screenshot of a computer&#10;&#10;Description automatically generated">
            <a:extLst>
              <a:ext uri="{FF2B5EF4-FFF2-40B4-BE49-F238E27FC236}">
                <a16:creationId xmlns:a16="http://schemas.microsoft.com/office/drawing/2014/main" id="{538C5163-C8EA-6D73-AF6A-3AB06D4892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053" y="1089106"/>
            <a:ext cx="6857609" cy="4917232"/>
          </a:xfrm>
          <a:prstGeom prst="rect">
            <a:avLst/>
          </a:prstGeom>
        </p:spPr>
      </p:pic>
      <p:pic>
        <p:nvPicPr>
          <p:cNvPr id="20" name="Picture 19" descr="A black and purple gaming chair&#10;&#10;Description automatically generated">
            <a:extLst>
              <a:ext uri="{FF2B5EF4-FFF2-40B4-BE49-F238E27FC236}">
                <a16:creationId xmlns:a16="http://schemas.microsoft.com/office/drawing/2014/main" id="{817FF2DC-00FA-74A3-726B-0075518992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8220" y="512844"/>
            <a:ext cx="3415684" cy="3415684"/>
          </a:xfrm>
          <a:prstGeom prst="rect">
            <a:avLst/>
          </a:prstGeom>
        </p:spPr>
      </p:pic>
      <p:pic>
        <p:nvPicPr>
          <p:cNvPr id="22" name="Picture 21" descr="A couple of cell phones&#10;&#10;Description automatically generated">
            <a:extLst>
              <a:ext uri="{FF2B5EF4-FFF2-40B4-BE49-F238E27FC236}">
                <a16:creationId xmlns:a16="http://schemas.microsoft.com/office/drawing/2014/main" id="{7C235E8C-426D-D815-9699-919018B84F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8220" y="3904516"/>
            <a:ext cx="4153337" cy="2953484"/>
          </a:xfrm>
          <a:prstGeom prst="rect">
            <a:avLst/>
          </a:prstGeom>
        </p:spPr>
      </p:pic>
    </p:spTree>
    <p:extLst>
      <p:ext uri="{BB962C8B-B14F-4D97-AF65-F5344CB8AC3E}">
        <p14:creationId xmlns:p14="http://schemas.microsoft.com/office/powerpoint/2010/main" val="3538806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fade">
                                      <p:cBhvr>
                                        <p:cTn id="12" dur="1000"/>
                                        <p:tgtEl>
                                          <p:spTgt spid="15">
                                            <p:txEl>
                                              <p:pRg st="0" end="0"/>
                                            </p:txEl>
                                          </p:spTgt>
                                        </p:tgtEl>
                                      </p:cBhvr>
                                    </p:animEffect>
                                    <p:anim calcmode="lin" valueType="num">
                                      <p:cBhvr>
                                        <p:cTn id="13"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5">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1000"/>
                                        <p:tgtEl>
                                          <p:spTgt spid="15">
                                            <p:txEl>
                                              <p:pRg st="2" end="2"/>
                                            </p:txEl>
                                          </p:spTgt>
                                        </p:tgtEl>
                                      </p:cBhvr>
                                    </p:animEffect>
                                    <p:anim calcmode="lin" valueType="num">
                                      <p:cBhvr>
                                        <p:cTn id="18" dur="1000" fill="hold"/>
                                        <p:tgtEl>
                                          <p:spTgt spid="15">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5">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5">
                                            <p:txEl>
                                              <p:pRg st="4" end="4"/>
                                            </p:txEl>
                                          </p:spTgt>
                                        </p:tgtEl>
                                        <p:attrNameLst>
                                          <p:attrName>style.visibility</p:attrName>
                                        </p:attrNameLst>
                                      </p:cBhvr>
                                      <p:to>
                                        <p:strVal val="visible"/>
                                      </p:to>
                                    </p:set>
                                    <p:animEffect transition="in" filter="fade">
                                      <p:cBhvr>
                                        <p:cTn id="22" dur="1000"/>
                                        <p:tgtEl>
                                          <p:spTgt spid="15">
                                            <p:txEl>
                                              <p:pRg st="4" end="4"/>
                                            </p:txEl>
                                          </p:spTgt>
                                        </p:tgtEl>
                                      </p:cBhvr>
                                    </p:animEffect>
                                    <p:anim calcmode="lin" valueType="num">
                                      <p:cBhvr>
                                        <p:cTn id="23" dur="1000" fill="hold"/>
                                        <p:tgtEl>
                                          <p:spTgt spid="15">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15">
                                            <p:txEl>
                                              <p:pRg st="4" end="4"/>
                                            </p:txEl>
                                          </p:spTgt>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22" presetClass="entr" presetSubtype="4"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500"/>
                                        <p:tgtEl>
                                          <p:spTgt spid="18"/>
                                        </p:tgtEl>
                                      </p:cBhvr>
                                    </p:animEffect>
                                  </p:childTnLst>
                                </p:cTn>
                              </p:par>
                            </p:childTnLst>
                          </p:cTn>
                        </p:par>
                        <p:par>
                          <p:cTn id="29" fill="hold">
                            <p:stCondLst>
                              <p:cond delay="1500"/>
                            </p:stCondLst>
                            <p:childTnLst>
                              <p:par>
                                <p:cTn id="30" presetID="2" presetClass="entr" presetSubtype="4" fill="hold" nodeType="after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additive="base">
                                        <p:cTn id="32" dur="500" fill="hold"/>
                                        <p:tgtEl>
                                          <p:spTgt spid="22"/>
                                        </p:tgtEl>
                                        <p:attrNameLst>
                                          <p:attrName>ppt_x</p:attrName>
                                        </p:attrNameLst>
                                      </p:cBhvr>
                                      <p:tavLst>
                                        <p:tav tm="0">
                                          <p:val>
                                            <p:strVal val="#ppt_x"/>
                                          </p:val>
                                        </p:tav>
                                        <p:tav tm="100000">
                                          <p:val>
                                            <p:strVal val="#ppt_x"/>
                                          </p:val>
                                        </p:tav>
                                      </p:tavLst>
                                    </p:anim>
                                    <p:anim calcmode="lin" valueType="num">
                                      <p:cBhvr additive="base">
                                        <p:cTn id="33" dur="500" fill="hold"/>
                                        <p:tgtEl>
                                          <p:spTgt spid="22"/>
                                        </p:tgtEl>
                                        <p:attrNameLst>
                                          <p:attrName>ppt_y</p:attrName>
                                        </p:attrNameLst>
                                      </p:cBhvr>
                                      <p:tavLst>
                                        <p:tav tm="0">
                                          <p:val>
                                            <p:strVal val="1+#ppt_h/2"/>
                                          </p:val>
                                        </p:tav>
                                        <p:tav tm="100000">
                                          <p:val>
                                            <p:strVal val="#ppt_y"/>
                                          </p:val>
                                        </p:tav>
                                      </p:tavLst>
                                    </p:anim>
                                  </p:childTnLst>
                                </p:cTn>
                              </p:par>
                            </p:childTnLst>
                          </p:cTn>
                        </p:par>
                        <p:par>
                          <p:cTn id="34" fill="hold">
                            <p:stCondLst>
                              <p:cond delay="2000"/>
                            </p:stCondLst>
                            <p:childTnLst>
                              <p:par>
                                <p:cTn id="35" presetID="2" presetClass="entr" presetSubtype="4"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3FA64-1B00-EFA9-B6CD-3C339B825489}"/>
              </a:ext>
            </a:extLst>
          </p:cNvPr>
          <p:cNvSpPr>
            <a:spLocks noGrp="1"/>
          </p:cNvSpPr>
          <p:nvPr>
            <p:ph type="title"/>
          </p:nvPr>
        </p:nvSpPr>
        <p:spPr>
          <a:xfrm>
            <a:off x="839788" y="457200"/>
            <a:ext cx="5429037" cy="1600200"/>
          </a:xfrm>
        </p:spPr>
        <p:txBody>
          <a:bodyPr>
            <a:noAutofit/>
          </a:bodyPr>
          <a:lstStyle/>
          <a:p>
            <a:r>
              <a:rPr lang="en-IN" sz="3000" b="0" i="0" dirty="0">
                <a:solidFill>
                  <a:srgbClr val="024619"/>
                </a:solidFill>
                <a:effectLst/>
                <a:latin typeface="Arial Black" panose="020B0A04020102020204" pitchFamily="34" charset="0"/>
              </a:rPr>
              <a:t>INVESTMENT REQUIRED FOR DROPSHIPPING</a:t>
            </a:r>
            <a:endParaRPr lang="en-IN" sz="3000" dirty="0">
              <a:solidFill>
                <a:srgbClr val="024619"/>
              </a:solidFill>
              <a:latin typeface="Arial Black" panose="020B0A04020102020204" pitchFamily="34" charset="0"/>
            </a:endParaRPr>
          </a:p>
        </p:txBody>
      </p:sp>
      <p:sp>
        <p:nvSpPr>
          <p:cNvPr id="4" name="Text Placeholder 3">
            <a:extLst>
              <a:ext uri="{FF2B5EF4-FFF2-40B4-BE49-F238E27FC236}">
                <a16:creationId xmlns:a16="http://schemas.microsoft.com/office/drawing/2014/main" id="{6B6953E4-858E-2B41-300A-7A8A1018AEF0}"/>
              </a:ext>
            </a:extLst>
          </p:cNvPr>
          <p:cNvSpPr>
            <a:spLocks noGrp="1"/>
          </p:cNvSpPr>
          <p:nvPr>
            <p:ph type="body" sz="half" idx="2"/>
          </p:nvPr>
        </p:nvSpPr>
        <p:spPr>
          <a:xfrm>
            <a:off x="839788" y="2264789"/>
            <a:ext cx="5551585" cy="1270262"/>
          </a:xfrm>
        </p:spPr>
        <p:txBody>
          <a:bodyPr>
            <a:normAutofit/>
          </a:bodyPr>
          <a:lstStyle/>
          <a:p>
            <a:r>
              <a:rPr lang="en-US" dirty="0">
                <a:solidFill>
                  <a:schemeClr val="bg2">
                    <a:lumMod val="25000"/>
                  </a:schemeClr>
                </a:solidFill>
                <a:latin typeface="Roboto" panose="02000000000000000000" pitchFamily="2" charset="0"/>
                <a:ea typeface="Roboto" panose="02000000000000000000" pitchFamily="2" charset="0"/>
                <a:cs typeface="Roboto" panose="02000000000000000000" pitchFamily="2" charset="0"/>
              </a:rPr>
              <a:t>The Basic investment that is required to start </a:t>
            </a:r>
            <a:r>
              <a:rPr lang="en-US" dirty="0" err="1">
                <a:solidFill>
                  <a:schemeClr val="bg2">
                    <a:lumMod val="25000"/>
                  </a:schemeClr>
                </a:solidFill>
                <a:latin typeface="Roboto" panose="02000000000000000000" pitchFamily="2" charset="0"/>
                <a:ea typeface="Roboto" panose="02000000000000000000" pitchFamily="2" charset="0"/>
                <a:cs typeface="Roboto" panose="02000000000000000000" pitchFamily="2" charset="0"/>
              </a:rPr>
              <a:t>dropshipping</a:t>
            </a:r>
            <a:r>
              <a:rPr lang="en-US" dirty="0">
                <a:solidFill>
                  <a:schemeClr val="bg2">
                    <a:lumMod val="25000"/>
                  </a:schemeClr>
                </a:solidFill>
                <a:latin typeface="Roboto" panose="02000000000000000000" pitchFamily="2" charset="0"/>
                <a:ea typeface="Roboto" panose="02000000000000000000" pitchFamily="2" charset="0"/>
                <a:cs typeface="Roboto" panose="02000000000000000000" pitchFamily="2" charset="0"/>
              </a:rPr>
              <a:t> is 250 USD. When you scale up, you will have to invest more. The following four things are essential for any </a:t>
            </a:r>
            <a:r>
              <a:rPr lang="en-US" dirty="0" err="1">
                <a:solidFill>
                  <a:schemeClr val="bg2">
                    <a:lumMod val="25000"/>
                  </a:schemeClr>
                </a:solidFill>
                <a:latin typeface="Roboto" panose="02000000000000000000" pitchFamily="2" charset="0"/>
                <a:ea typeface="Roboto" panose="02000000000000000000" pitchFamily="2" charset="0"/>
                <a:cs typeface="Roboto" panose="02000000000000000000" pitchFamily="2" charset="0"/>
              </a:rPr>
              <a:t>dropshipping</a:t>
            </a:r>
            <a:r>
              <a:rPr lang="en-US" dirty="0">
                <a:solidFill>
                  <a:schemeClr val="bg2">
                    <a:lumMod val="25000"/>
                  </a:schemeClr>
                </a:solidFill>
                <a:latin typeface="Roboto" panose="02000000000000000000" pitchFamily="2" charset="0"/>
                <a:ea typeface="Roboto" panose="02000000000000000000" pitchFamily="2" charset="0"/>
                <a:cs typeface="Roboto" panose="02000000000000000000" pitchFamily="2" charset="0"/>
              </a:rPr>
              <a:t> business.</a:t>
            </a:r>
            <a:endParaRPr lang="en-IN" dirty="0">
              <a:solidFill>
                <a:schemeClr val="bg2">
                  <a:lumMod val="2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TextBox 4">
            <a:extLst>
              <a:ext uri="{FF2B5EF4-FFF2-40B4-BE49-F238E27FC236}">
                <a16:creationId xmlns:a16="http://schemas.microsoft.com/office/drawing/2014/main" id="{920AC730-2389-5067-7876-D817C54BF792}"/>
              </a:ext>
            </a:extLst>
          </p:cNvPr>
          <p:cNvSpPr txBox="1"/>
          <p:nvPr/>
        </p:nvSpPr>
        <p:spPr>
          <a:xfrm>
            <a:off x="839788" y="3429000"/>
            <a:ext cx="4044099" cy="2800767"/>
          </a:xfrm>
          <a:prstGeom prst="rect">
            <a:avLst/>
          </a:prstGeom>
          <a:noFill/>
        </p:spPr>
        <p:txBody>
          <a:bodyPr wrap="square" rtlCol="0">
            <a:spAutoFit/>
          </a:bodyPr>
          <a:lstStyle/>
          <a:p>
            <a:r>
              <a:rPr lang="en-US" sz="1600" b="0" i="0" dirty="0">
                <a:solidFill>
                  <a:srgbClr val="0070C0"/>
                </a:solidFill>
                <a:effectLst/>
                <a:latin typeface="Roboto" panose="02000000000000000000" pitchFamily="2" charset="0"/>
              </a:rPr>
              <a:t>1</a:t>
            </a:r>
            <a:r>
              <a:rPr lang="en-US" sz="1600" b="0" i="0" dirty="0">
                <a:effectLst/>
                <a:latin typeface="Roboto" panose="02000000000000000000" pitchFamily="2" charset="0"/>
              </a:rPr>
              <a:t>.</a:t>
            </a:r>
            <a:r>
              <a:rPr lang="en-US" sz="1600" b="0" i="0" dirty="0">
                <a:solidFill>
                  <a:srgbClr val="024619"/>
                </a:solidFill>
                <a:effectLst/>
                <a:latin typeface="Arial Black" panose="020B0A04020102020204" pitchFamily="34" charset="0"/>
              </a:rPr>
              <a:t>Dropshipping Platform Fees </a:t>
            </a:r>
          </a:p>
          <a:p>
            <a:r>
              <a:rPr lang="en-US" sz="1600" b="0" i="0" dirty="0">
                <a:effectLst/>
                <a:latin typeface="Roboto" panose="02000000000000000000" pitchFamily="2" charset="0"/>
              </a:rPr>
              <a:t>    Shopify Basic Plan 29 USD [per Month]</a:t>
            </a:r>
          </a:p>
          <a:p>
            <a:r>
              <a:rPr lang="en-US" sz="1600" b="0" i="0" dirty="0">
                <a:effectLst/>
                <a:latin typeface="Roboto" panose="02000000000000000000" pitchFamily="2" charset="0"/>
              </a:rPr>
              <a:t> </a:t>
            </a:r>
          </a:p>
          <a:p>
            <a:r>
              <a:rPr lang="en-US" sz="1600" b="0" i="0" dirty="0">
                <a:solidFill>
                  <a:schemeClr val="accent2"/>
                </a:solidFill>
                <a:effectLst/>
                <a:latin typeface="Roboto" panose="02000000000000000000" pitchFamily="2" charset="0"/>
              </a:rPr>
              <a:t>2</a:t>
            </a:r>
            <a:r>
              <a:rPr lang="en-US" sz="1600" b="0" i="0" dirty="0">
                <a:effectLst/>
                <a:latin typeface="Roboto" panose="02000000000000000000" pitchFamily="2" charset="0"/>
              </a:rPr>
              <a:t>. </a:t>
            </a:r>
            <a:r>
              <a:rPr lang="en-US" sz="1600" b="0" i="0" dirty="0">
                <a:solidFill>
                  <a:srgbClr val="024619"/>
                </a:solidFill>
                <a:effectLst/>
                <a:latin typeface="Arial Black" panose="020B0A04020102020204" pitchFamily="34" charset="0"/>
              </a:rPr>
              <a:t>Domain Cost </a:t>
            </a:r>
          </a:p>
          <a:p>
            <a:r>
              <a:rPr lang="en-US" sz="1600" dirty="0">
                <a:latin typeface="Roboto" panose="02000000000000000000" pitchFamily="2" charset="0"/>
              </a:rPr>
              <a:t>    </a:t>
            </a:r>
            <a:r>
              <a:rPr lang="en-US" sz="1600" b="0" i="0" dirty="0">
                <a:effectLst/>
                <a:latin typeface="Roboto" panose="02000000000000000000" pitchFamily="2" charset="0"/>
              </a:rPr>
              <a:t>On average, it will cost 10-12 USD </a:t>
            </a:r>
          </a:p>
          <a:p>
            <a:endParaRPr lang="en-US" sz="1600" b="0" i="0" dirty="0">
              <a:effectLst/>
              <a:latin typeface="Roboto" panose="02000000000000000000" pitchFamily="2" charset="0"/>
            </a:endParaRPr>
          </a:p>
          <a:p>
            <a:r>
              <a:rPr lang="en-US" sz="1600" b="0" i="0" dirty="0">
                <a:solidFill>
                  <a:srgbClr val="024619"/>
                </a:solidFill>
                <a:effectLst/>
                <a:latin typeface="Roboto" panose="02000000000000000000" pitchFamily="2" charset="0"/>
              </a:rPr>
              <a:t>3</a:t>
            </a:r>
            <a:r>
              <a:rPr lang="en-US" sz="1600" b="0" i="0" dirty="0">
                <a:effectLst/>
                <a:latin typeface="Roboto" panose="02000000000000000000" pitchFamily="2" charset="0"/>
              </a:rPr>
              <a:t>. </a:t>
            </a:r>
            <a:r>
              <a:rPr lang="en-US" sz="1600" b="0" i="0" dirty="0">
                <a:solidFill>
                  <a:srgbClr val="024619"/>
                </a:solidFill>
                <a:effectLst/>
                <a:latin typeface="Arial Black" panose="020B0A04020102020204" pitchFamily="34" charset="0"/>
              </a:rPr>
              <a:t>Product Samples </a:t>
            </a:r>
          </a:p>
          <a:p>
            <a:r>
              <a:rPr lang="en-US" sz="1600" dirty="0">
                <a:latin typeface="Roboto" panose="02000000000000000000" pitchFamily="2" charset="0"/>
              </a:rPr>
              <a:t>    </a:t>
            </a:r>
            <a:r>
              <a:rPr lang="en-US" sz="1600" b="0" i="0" dirty="0">
                <a:effectLst/>
                <a:latin typeface="Roboto" panose="02000000000000000000" pitchFamily="2" charset="0"/>
              </a:rPr>
              <a:t>100 USD</a:t>
            </a:r>
          </a:p>
          <a:p>
            <a:r>
              <a:rPr lang="en-US" sz="1600" b="0" i="0" dirty="0">
                <a:effectLst/>
                <a:latin typeface="Roboto" panose="02000000000000000000" pitchFamily="2" charset="0"/>
              </a:rPr>
              <a:t> </a:t>
            </a:r>
          </a:p>
          <a:p>
            <a:r>
              <a:rPr lang="en-US" sz="1600" b="0" i="0" dirty="0">
                <a:solidFill>
                  <a:srgbClr val="00B0F0"/>
                </a:solidFill>
                <a:effectLst/>
                <a:latin typeface="Roboto" panose="02000000000000000000" pitchFamily="2" charset="0"/>
              </a:rPr>
              <a:t>4</a:t>
            </a:r>
            <a:r>
              <a:rPr lang="en-US" sz="1600" b="0" i="0" dirty="0">
                <a:effectLst/>
                <a:latin typeface="Roboto" panose="02000000000000000000" pitchFamily="2" charset="0"/>
              </a:rPr>
              <a:t>. </a:t>
            </a:r>
            <a:r>
              <a:rPr lang="en-US" sz="1600" b="0" i="0" dirty="0">
                <a:solidFill>
                  <a:srgbClr val="024619"/>
                </a:solidFill>
                <a:effectLst/>
                <a:latin typeface="Arial Black" panose="020B0A04020102020204" pitchFamily="34" charset="0"/>
              </a:rPr>
              <a:t>Marketing</a:t>
            </a:r>
            <a:r>
              <a:rPr lang="en-US" sz="1600" b="0" i="0" dirty="0">
                <a:effectLst/>
                <a:latin typeface="Roboto" panose="02000000000000000000" pitchFamily="2" charset="0"/>
              </a:rPr>
              <a:t> </a:t>
            </a:r>
          </a:p>
          <a:p>
            <a:r>
              <a:rPr lang="en-US" sz="1600" dirty="0">
                <a:latin typeface="Roboto" panose="02000000000000000000" pitchFamily="2" charset="0"/>
              </a:rPr>
              <a:t>    </a:t>
            </a:r>
            <a:r>
              <a:rPr lang="en-US" sz="1600" b="0" i="0" dirty="0">
                <a:effectLst/>
                <a:latin typeface="Roboto" panose="02000000000000000000" pitchFamily="2" charset="0"/>
              </a:rPr>
              <a:t>100 USD</a:t>
            </a:r>
            <a:endParaRPr lang="en-IN" sz="1600" dirty="0"/>
          </a:p>
        </p:txBody>
      </p:sp>
      <p:graphicFrame>
        <p:nvGraphicFramePr>
          <p:cNvPr id="9" name="Chart 8">
            <a:extLst>
              <a:ext uri="{FF2B5EF4-FFF2-40B4-BE49-F238E27FC236}">
                <a16:creationId xmlns:a16="http://schemas.microsoft.com/office/drawing/2014/main" id="{3E26EDFD-7448-9010-E6DE-CF5A4291CD1D}"/>
              </a:ext>
            </a:extLst>
          </p:cNvPr>
          <p:cNvGraphicFramePr/>
          <p:nvPr>
            <p:extLst>
              <p:ext uri="{D42A27DB-BD31-4B8C-83A1-F6EECF244321}">
                <p14:modId xmlns:p14="http://schemas.microsoft.com/office/powerpoint/2010/main" val="2159562240"/>
              </p:ext>
            </p:extLst>
          </p:nvPr>
        </p:nvGraphicFramePr>
        <p:xfrm>
          <a:off x="5940834" y="825717"/>
          <a:ext cx="6628739"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23110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 calcmode="lin" valueType="num">
                                      <p:cBhvr additive="base">
                                        <p:cTn id="16"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5" grpId="0"/>
      <p:bldGraphic spid="9"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25DAEE7-DD16-45AC-D7B8-4ADAB81A0C72}"/>
              </a:ext>
            </a:extLst>
          </p:cNvPr>
          <p:cNvSpPr/>
          <p:nvPr/>
        </p:nvSpPr>
        <p:spPr>
          <a:xfrm>
            <a:off x="0" y="2882348"/>
            <a:ext cx="12192000" cy="3975652"/>
          </a:xfrm>
          <a:prstGeom prst="rect">
            <a:avLst/>
          </a:prstGeom>
          <a:solidFill>
            <a:srgbClr val="02461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Oval 5">
            <a:extLst>
              <a:ext uri="{FF2B5EF4-FFF2-40B4-BE49-F238E27FC236}">
                <a16:creationId xmlns:a16="http://schemas.microsoft.com/office/drawing/2014/main" id="{EE7DB05F-9972-B605-7C72-375396B1A5A9}"/>
              </a:ext>
            </a:extLst>
          </p:cNvPr>
          <p:cNvSpPr/>
          <p:nvPr/>
        </p:nvSpPr>
        <p:spPr>
          <a:xfrm>
            <a:off x="4697067" y="1483415"/>
            <a:ext cx="2797865" cy="2797865"/>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Oval 6">
            <a:extLst>
              <a:ext uri="{FF2B5EF4-FFF2-40B4-BE49-F238E27FC236}">
                <a16:creationId xmlns:a16="http://schemas.microsoft.com/office/drawing/2014/main" id="{7C69B453-E6E0-8D45-6345-F990C0D27356}"/>
              </a:ext>
            </a:extLst>
          </p:cNvPr>
          <p:cNvSpPr/>
          <p:nvPr/>
        </p:nvSpPr>
        <p:spPr>
          <a:xfrm>
            <a:off x="1108212" y="1642025"/>
            <a:ext cx="2480641" cy="2480641"/>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Oval 7">
            <a:extLst>
              <a:ext uri="{FF2B5EF4-FFF2-40B4-BE49-F238E27FC236}">
                <a16:creationId xmlns:a16="http://schemas.microsoft.com/office/drawing/2014/main" id="{60BEF0F3-435B-E71E-EF58-4EC3D55881E7}"/>
              </a:ext>
            </a:extLst>
          </p:cNvPr>
          <p:cNvSpPr/>
          <p:nvPr/>
        </p:nvSpPr>
        <p:spPr>
          <a:xfrm>
            <a:off x="8603145" y="1642026"/>
            <a:ext cx="2480641" cy="2480641"/>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DB8D92AA-7791-7A74-FD68-FA14CB3C9F2D}"/>
              </a:ext>
            </a:extLst>
          </p:cNvPr>
          <p:cNvSpPr txBox="1"/>
          <p:nvPr/>
        </p:nvSpPr>
        <p:spPr>
          <a:xfrm>
            <a:off x="1785312" y="4705503"/>
            <a:ext cx="5251589" cy="1569660"/>
          </a:xfrm>
          <a:prstGeom prst="rect">
            <a:avLst/>
          </a:prstGeom>
          <a:noFill/>
        </p:spPr>
        <p:txBody>
          <a:bodyPr wrap="square" rtlCol="0">
            <a:spAutoFit/>
          </a:bodyPr>
          <a:lstStyle/>
          <a:p>
            <a:r>
              <a:rPr lang="en-US" sz="32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Best E-commerce </a:t>
            </a:r>
            <a:r>
              <a:rPr lang="en-US" sz="3200" b="0" i="0" dirty="0">
                <a:solidFill>
                  <a:schemeClr val="bg1"/>
                </a:solidFill>
                <a:effectLst/>
                <a:latin typeface="Arial Black" panose="020B0A04020102020204" pitchFamily="34" charset="0"/>
              </a:rPr>
              <a:t>Platform for </a:t>
            </a:r>
            <a:r>
              <a:rPr lang="en-US" sz="3200" b="0" i="0" dirty="0" err="1">
                <a:solidFill>
                  <a:schemeClr val="bg1"/>
                </a:solidFill>
                <a:effectLst/>
                <a:latin typeface="Arial Black" panose="020B0A04020102020204" pitchFamily="34" charset="0"/>
              </a:rPr>
              <a:t>Dropshipping</a:t>
            </a:r>
            <a:endParaRPr lang="en-IN" sz="3200" dirty="0">
              <a:solidFill>
                <a:schemeClr val="bg1"/>
              </a:solidFill>
              <a:latin typeface="Arial Black" panose="020B0A04020102020204" pitchFamily="34" charset="0"/>
            </a:endParaRPr>
          </a:p>
        </p:txBody>
      </p:sp>
      <p:cxnSp>
        <p:nvCxnSpPr>
          <p:cNvPr id="11" name="Straight Connector 10">
            <a:extLst>
              <a:ext uri="{FF2B5EF4-FFF2-40B4-BE49-F238E27FC236}">
                <a16:creationId xmlns:a16="http://schemas.microsoft.com/office/drawing/2014/main" id="{6B9F7FF4-A66B-90C9-9315-22F88C735AED}"/>
              </a:ext>
            </a:extLst>
          </p:cNvPr>
          <p:cNvCxnSpPr/>
          <p:nvPr/>
        </p:nvCxnSpPr>
        <p:spPr>
          <a:xfrm>
            <a:off x="5387008" y="4613170"/>
            <a:ext cx="0" cy="1797569"/>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30AD48EA-27F4-678E-F384-A2A9A3A48B0C}"/>
              </a:ext>
            </a:extLst>
          </p:cNvPr>
          <p:cNvSpPr txBox="1"/>
          <p:nvPr/>
        </p:nvSpPr>
        <p:spPr>
          <a:xfrm>
            <a:off x="5755584" y="4624526"/>
            <a:ext cx="5695122" cy="1754326"/>
          </a:xfrm>
          <a:prstGeom prst="rect">
            <a:avLst/>
          </a:prstGeom>
          <a:noFill/>
        </p:spPr>
        <p:txBody>
          <a:bodyPr wrap="square" rtlCol="0">
            <a:spAutoFit/>
          </a:bodyPr>
          <a:lstStyle/>
          <a:p>
            <a:r>
              <a:rPr lang="en-US" b="0" i="0" dirty="0">
                <a:solidFill>
                  <a:schemeClr val="bg1"/>
                </a:solidFill>
                <a:effectLst/>
                <a:latin typeface="Roboto" panose="02000000000000000000" pitchFamily="2" charset="0"/>
              </a:rPr>
              <a:t>The best </a:t>
            </a:r>
            <a:r>
              <a:rPr lang="en-US" b="0" i="0" dirty="0" err="1">
                <a:solidFill>
                  <a:schemeClr val="bg1"/>
                </a:solidFill>
                <a:effectLst/>
                <a:latin typeface="Roboto" panose="02000000000000000000" pitchFamily="2" charset="0"/>
              </a:rPr>
              <a:t>dropshipping</a:t>
            </a:r>
            <a:r>
              <a:rPr lang="en-US" b="0" i="0" dirty="0">
                <a:solidFill>
                  <a:schemeClr val="bg1"/>
                </a:solidFill>
                <a:effectLst/>
                <a:latin typeface="Roboto" panose="02000000000000000000" pitchFamily="2" charset="0"/>
              </a:rPr>
              <a:t> platforms for 2020 are not necessarily the same as they will be in 2024, so it's important to take note of them now and get an idea about what will happen by then. Here are </a:t>
            </a:r>
            <a:r>
              <a:rPr lang="en-US" dirty="0">
                <a:solidFill>
                  <a:schemeClr val="bg1"/>
                </a:solidFill>
                <a:latin typeface="Roboto" panose="02000000000000000000" pitchFamily="2" charset="0"/>
              </a:rPr>
              <a:t>three</a:t>
            </a:r>
            <a:r>
              <a:rPr lang="en-US" b="0" i="0" dirty="0">
                <a:solidFill>
                  <a:schemeClr val="bg1"/>
                </a:solidFill>
                <a:effectLst/>
                <a:latin typeface="Roboto" panose="02000000000000000000" pitchFamily="2" charset="0"/>
              </a:rPr>
              <a:t> platforms you should consider for your future </a:t>
            </a:r>
            <a:r>
              <a:rPr lang="en-US" b="0" i="0" dirty="0" err="1">
                <a:solidFill>
                  <a:schemeClr val="bg1"/>
                </a:solidFill>
                <a:effectLst/>
                <a:latin typeface="Roboto" panose="02000000000000000000" pitchFamily="2" charset="0"/>
              </a:rPr>
              <a:t>dropshipping</a:t>
            </a:r>
            <a:r>
              <a:rPr lang="en-US" b="0" i="0" dirty="0">
                <a:solidFill>
                  <a:schemeClr val="bg1"/>
                </a:solidFill>
                <a:effectLst/>
                <a:latin typeface="Roboto" panose="02000000000000000000" pitchFamily="2" charset="0"/>
              </a:rPr>
              <a:t> business.</a:t>
            </a:r>
            <a:endParaRPr lang="en-IN" dirty="0">
              <a:solidFill>
                <a:schemeClr val="bg1"/>
              </a:solidFill>
            </a:endParaRPr>
          </a:p>
        </p:txBody>
      </p:sp>
    </p:spTree>
    <p:extLst>
      <p:ext uri="{BB962C8B-B14F-4D97-AF65-F5344CB8AC3E}">
        <p14:creationId xmlns:p14="http://schemas.microsoft.com/office/powerpoint/2010/main" val="2436761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00"/>
                                        <p:tgtEl>
                                          <p:spTgt spid="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000"/>
                                        <p:tgtEl>
                                          <p:spTgt spid="11"/>
                                        </p:tgtEl>
                                      </p:cBhvr>
                                    </p:animEffect>
                                    <p:anim calcmode="lin" valueType="num">
                                      <p:cBhvr>
                                        <p:cTn id="33" dur="1000" fill="hold"/>
                                        <p:tgtEl>
                                          <p:spTgt spid="11"/>
                                        </p:tgtEl>
                                        <p:attrNameLst>
                                          <p:attrName>ppt_x</p:attrName>
                                        </p:attrNameLst>
                                      </p:cBhvr>
                                      <p:tavLst>
                                        <p:tav tm="0">
                                          <p:val>
                                            <p:strVal val="#ppt_x"/>
                                          </p:val>
                                        </p:tav>
                                        <p:tav tm="100000">
                                          <p:val>
                                            <p:strVal val="#ppt_x"/>
                                          </p:val>
                                        </p:tav>
                                      </p:tavLst>
                                    </p:anim>
                                    <p:anim calcmode="lin" valueType="num">
                                      <p:cBhvr>
                                        <p:cTn id="3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AA208-BBC1-85DB-A6BA-AB932D4E2CA4}"/>
              </a:ext>
            </a:extLst>
          </p:cNvPr>
          <p:cNvSpPr>
            <a:spLocks noGrp="1"/>
          </p:cNvSpPr>
          <p:nvPr>
            <p:ph type="title"/>
          </p:nvPr>
        </p:nvSpPr>
        <p:spPr>
          <a:xfrm>
            <a:off x="422587" y="872117"/>
            <a:ext cx="4937919" cy="1600200"/>
          </a:xfrm>
        </p:spPr>
        <p:txBody>
          <a:bodyPr>
            <a:noAutofit/>
          </a:bodyPr>
          <a:lstStyle/>
          <a:p>
            <a:r>
              <a:rPr lang="en-US" sz="3200" b="0" i="0" dirty="0">
                <a:solidFill>
                  <a:srgbClr val="024619"/>
                </a:solidFill>
                <a:effectLst/>
                <a:latin typeface="Arial Black" panose="020B0A04020102020204" pitchFamily="34" charset="0"/>
              </a:rPr>
              <a:t>TIPS TO GROW YOUR DROPSHIPPING BUSINESS</a:t>
            </a:r>
            <a:endParaRPr lang="en-IN" sz="4800" dirty="0">
              <a:solidFill>
                <a:srgbClr val="024619"/>
              </a:solidFill>
              <a:latin typeface="Arial Black" panose="020B0A04020102020204" pitchFamily="34" charset="0"/>
            </a:endParaRPr>
          </a:p>
        </p:txBody>
      </p:sp>
      <p:graphicFrame>
        <p:nvGraphicFramePr>
          <p:cNvPr id="13" name="Diagram 12">
            <a:extLst>
              <a:ext uri="{FF2B5EF4-FFF2-40B4-BE49-F238E27FC236}">
                <a16:creationId xmlns:a16="http://schemas.microsoft.com/office/drawing/2014/main" id="{07F6805A-E845-1A2C-6CB9-37A84FA55926}"/>
              </a:ext>
            </a:extLst>
          </p:cNvPr>
          <p:cNvGraphicFramePr/>
          <p:nvPr>
            <p:extLst>
              <p:ext uri="{D42A27DB-BD31-4B8C-83A1-F6EECF244321}">
                <p14:modId xmlns:p14="http://schemas.microsoft.com/office/powerpoint/2010/main" val="2887036430"/>
              </p:ext>
            </p:extLst>
          </p:nvPr>
        </p:nvGraphicFramePr>
        <p:xfrm>
          <a:off x="-172279" y="4364381"/>
          <a:ext cx="4644886" cy="1600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7" name="Straight Connector 16">
            <a:extLst>
              <a:ext uri="{FF2B5EF4-FFF2-40B4-BE49-F238E27FC236}">
                <a16:creationId xmlns:a16="http://schemas.microsoft.com/office/drawing/2014/main" id="{FD2B7A94-B2E2-8697-9F6F-036136BA6F03}"/>
              </a:ext>
            </a:extLst>
          </p:cNvPr>
          <p:cNvCxnSpPr>
            <a:endCxn id="2" idx="2"/>
          </p:cNvCxnSpPr>
          <p:nvPr/>
        </p:nvCxnSpPr>
        <p:spPr>
          <a:xfrm>
            <a:off x="516835" y="2472317"/>
            <a:ext cx="2374712" cy="0"/>
          </a:xfrm>
          <a:prstGeom prst="line">
            <a:avLst/>
          </a:prstGeom>
          <a:ln w="76200">
            <a:solidFill>
              <a:srgbClr val="024619"/>
            </a:solidFill>
          </a:ln>
        </p:spPr>
        <p:style>
          <a:lnRef idx="2">
            <a:schemeClr val="accent1"/>
          </a:lnRef>
          <a:fillRef idx="0">
            <a:schemeClr val="accent1"/>
          </a:fillRef>
          <a:effectRef idx="1">
            <a:schemeClr val="accent1"/>
          </a:effectRef>
          <a:fontRef idx="minor">
            <a:schemeClr val="tx1"/>
          </a:fontRef>
        </p:style>
      </p:cxnSp>
      <p:graphicFrame>
        <p:nvGraphicFramePr>
          <p:cNvPr id="24" name="Diagram 23">
            <a:extLst>
              <a:ext uri="{FF2B5EF4-FFF2-40B4-BE49-F238E27FC236}">
                <a16:creationId xmlns:a16="http://schemas.microsoft.com/office/drawing/2014/main" id="{A8BC55B3-A6AD-1401-A4D6-74E8F3DA1B7C}"/>
              </a:ext>
            </a:extLst>
          </p:cNvPr>
          <p:cNvGraphicFramePr/>
          <p:nvPr>
            <p:extLst>
              <p:ext uri="{D42A27DB-BD31-4B8C-83A1-F6EECF244321}">
                <p14:modId xmlns:p14="http://schemas.microsoft.com/office/powerpoint/2010/main" val="3655214480"/>
              </p:ext>
            </p:extLst>
          </p:nvPr>
        </p:nvGraphicFramePr>
        <p:xfrm>
          <a:off x="424757" y="2786787"/>
          <a:ext cx="5227438" cy="315518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6" name="Picture 25" descr="A cellphone with social media icons flying&#10;&#10;Description automatically generated">
            <a:extLst>
              <a:ext uri="{FF2B5EF4-FFF2-40B4-BE49-F238E27FC236}">
                <a16:creationId xmlns:a16="http://schemas.microsoft.com/office/drawing/2014/main" id="{416DD234-8B27-84F9-24EC-674E0F5A26A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679826" y="1584258"/>
            <a:ext cx="3719962" cy="3263967"/>
          </a:xfrm>
          <a:prstGeom prst="rect">
            <a:avLst/>
          </a:prstGeom>
        </p:spPr>
      </p:pic>
      <p:pic>
        <p:nvPicPr>
          <p:cNvPr id="28" name="Picture 27" descr="A person with his hands in his mouth and a phone in front of him&#10;&#10;Description automatically generated">
            <a:extLst>
              <a:ext uri="{FF2B5EF4-FFF2-40B4-BE49-F238E27FC236}">
                <a16:creationId xmlns:a16="http://schemas.microsoft.com/office/drawing/2014/main" id="{EA65BDEE-CF0B-F3D2-10CB-AB6026DE30B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539808" y="470285"/>
            <a:ext cx="6399364" cy="5756692"/>
          </a:xfrm>
          <a:prstGeom prst="rect">
            <a:avLst/>
          </a:prstGeom>
        </p:spPr>
      </p:pic>
    </p:spTree>
    <p:extLst>
      <p:ext uri="{BB962C8B-B14F-4D97-AF65-F5344CB8AC3E}">
        <p14:creationId xmlns:p14="http://schemas.microsoft.com/office/powerpoint/2010/main" val="295215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500" fill="hold"/>
                                        <p:tgtEl>
                                          <p:spTgt spid="24"/>
                                        </p:tgtEl>
                                        <p:attrNameLst>
                                          <p:attrName>ppt_x</p:attrName>
                                        </p:attrNameLst>
                                      </p:cBhvr>
                                      <p:tavLst>
                                        <p:tav tm="0">
                                          <p:val>
                                            <p:strVal val="#ppt_x"/>
                                          </p:val>
                                        </p:tav>
                                        <p:tav tm="100000">
                                          <p:val>
                                            <p:strVal val="#ppt_x"/>
                                          </p:val>
                                        </p:tav>
                                      </p:tavLst>
                                    </p:anim>
                                    <p:anim calcmode="lin" valueType="num">
                                      <p:cBhvr additive="base">
                                        <p:cTn id="18" dur="500" fill="hold"/>
                                        <p:tgtEl>
                                          <p:spTgt spid="2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24"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CBEAF-3B52-E07D-8283-6A30848CB598}"/>
              </a:ext>
            </a:extLst>
          </p:cNvPr>
          <p:cNvSpPr>
            <a:spLocks noGrp="1"/>
          </p:cNvSpPr>
          <p:nvPr>
            <p:ph type="title"/>
          </p:nvPr>
        </p:nvSpPr>
        <p:spPr>
          <a:xfrm>
            <a:off x="610368" y="193249"/>
            <a:ext cx="4343400" cy="1600200"/>
          </a:xfrm>
        </p:spPr>
        <p:txBody>
          <a:bodyPr>
            <a:normAutofit/>
          </a:bodyPr>
          <a:lstStyle/>
          <a:p>
            <a:r>
              <a:rPr lang="en-US" sz="2500" dirty="0">
                <a:solidFill>
                  <a:srgbClr val="024619"/>
                </a:solidFill>
                <a:latin typeface="Arial Black" panose="020B0A04020102020204" pitchFamily="34" charset="0"/>
              </a:rPr>
              <a:t>CREATE AN ATTRACTIVE WEBSITE WITH STRONG UI/UX:</a:t>
            </a:r>
            <a:endParaRPr lang="en-IN" sz="2500" dirty="0">
              <a:solidFill>
                <a:srgbClr val="024619"/>
              </a:solidFill>
              <a:latin typeface="Arial Black" panose="020B0A04020102020204" pitchFamily="34" charset="0"/>
            </a:endParaRPr>
          </a:p>
        </p:txBody>
      </p:sp>
      <p:sp>
        <p:nvSpPr>
          <p:cNvPr id="6" name="Rectangle 2">
            <a:extLst>
              <a:ext uri="{FF2B5EF4-FFF2-40B4-BE49-F238E27FC236}">
                <a16:creationId xmlns:a16="http://schemas.microsoft.com/office/drawing/2014/main" id="{358C2254-796C-59BE-733F-9D5FD3192C5D}"/>
              </a:ext>
            </a:extLst>
          </p:cNvPr>
          <p:cNvSpPr>
            <a:spLocks noChangeArrowheads="1"/>
          </p:cNvSpPr>
          <p:nvPr/>
        </p:nvSpPr>
        <p:spPr bwMode="auto">
          <a:xfrm>
            <a:off x="610368" y="1793449"/>
            <a:ext cx="4343401"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rgbClr val="024619"/>
                </a:solidFill>
                <a:effectLst/>
                <a:latin typeface="Arial" panose="020B0604020202020204" pitchFamily="34" charset="0"/>
              </a:rPr>
              <a:t>Logo</a:t>
            </a:r>
            <a:r>
              <a:rPr kumimoji="0" lang="en-US" altLang="en-US" sz="1400" b="0" i="0" u="none" strike="noStrike" cap="none" normalizeH="0" baseline="0" dirty="0">
                <a:ln>
                  <a:noFill/>
                </a:ln>
                <a:solidFill>
                  <a:schemeClr val="tx1"/>
                </a:solidFill>
                <a:effectLst/>
                <a:latin typeface="Arial" panose="020B0604020202020204" pitchFamily="34" charset="0"/>
              </a:rPr>
              <a:t>: Simple, memorable, scalable, and aligned with brand colors.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rgbClr val="024619"/>
                </a:solidFill>
                <a:effectLst/>
                <a:latin typeface="Arial" panose="020B0604020202020204" pitchFamily="34" charset="0"/>
              </a:rPr>
              <a:t>Banner</a:t>
            </a:r>
            <a:r>
              <a:rPr kumimoji="0" lang="en-US" altLang="en-US" sz="1400" b="0" i="0" u="none" strike="noStrike" cap="none" normalizeH="0" baseline="0" dirty="0">
                <a:ln>
                  <a:noFill/>
                </a:ln>
                <a:solidFill>
                  <a:schemeClr val="tx1"/>
                </a:solidFill>
                <a:effectLst/>
                <a:latin typeface="Arial" panose="020B0604020202020204" pitchFamily="34" charset="0"/>
              </a:rPr>
              <a:t>: High-quality image, clear message, readable text, and a bold CTA.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rgbClr val="024619"/>
                </a:solidFill>
                <a:effectLst/>
                <a:latin typeface="Arial" panose="020B0604020202020204" pitchFamily="34" charset="0"/>
              </a:rPr>
              <a:t>Color &amp; Fonts</a:t>
            </a:r>
            <a:r>
              <a:rPr kumimoji="0" lang="en-US" altLang="en-US" sz="1400" b="0" i="0" u="none" strike="noStrike" cap="none" normalizeH="0" baseline="0" dirty="0">
                <a:ln>
                  <a:noFill/>
                </a:ln>
                <a:solidFill>
                  <a:srgbClr val="024619"/>
                </a:solidFill>
                <a:effectLst/>
                <a:latin typeface="Arial" panose="020B0604020202020204" pitchFamily="34" charset="0"/>
              </a:rPr>
              <a:t>: </a:t>
            </a:r>
            <a:r>
              <a:rPr kumimoji="0" lang="en-US" altLang="en-US" sz="1400" b="0" i="0" u="none" strike="noStrike" cap="none" normalizeH="0" baseline="0" dirty="0">
                <a:ln>
                  <a:noFill/>
                </a:ln>
                <a:solidFill>
                  <a:schemeClr val="tx1"/>
                </a:solidFill>
                <a:effectLst/>
                <a:latin typeface="Arial" panose="020B0604020202020204" pitchFamily="34" charset="0"/>
              </a:rPr>
              <a:t>Consistent color palette, readable font pairing, and clear text hierarchy.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rgbClr val="024619"/>
                </a:solidFill>
                <a:effectLst/>
                <a:latin typeface="Arial" panose="020B0604020202020204" pitchFamily="34" charset="0"/>
              </a:rPr>
              <a:t>Navigation</a:t>
            </a:r>
            <a:r>
              <a:rPr kumimoji="0" lang="en-US" altLang="en-US" sz="1400" b="0" i="0" u="none" strike="noStrike" cap="none" normalizeH="0" baseline="0" dirty="0">
                <a:ln>
                  <a:noFill/>
                </a:ln>
                <a:solidFill>
                  <a:schemeClr val="tx1"/>
                </a:solidFill>
                <a:effectLst/>
                <a:latin typeface="Arial" panose="020B0604020202020204" pitchFamily="34" charset="0"/>
              </a:rPr>
              <a:t>: Simple, intuitive, and mobile-friendly with clear menu items.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rgbClr val="024619"/>
                </a:solidFill>
                <a:effectLst/>
                <a:latin typeface="Arial" panose="020B0604020202020204" pitchFamily="34" charset="0"/>
              </a:rPr>
              <a:t>Footer</a:t>
            </a:r>
            <a:r>
              <a:rPr kumimoji="0" lang="en-US" altLang="en-US" sz="1400" b="0" i="0" u="none" strike="noStrike" cap="none" normalizeH="0" baseline="0" dirty="0">
                <a:ln>
                  <a:noFill/>
                </a:ln>
                <a:solidFill>
                  <a:schemeClr val="tx1"/>
                </a:solidFill>
                <a:effectLst/>
                <a:latin typeface="Arial" panose="020B0604020202020204" pitchFamily="34" charset="0"/>
              </a:rPr>
              <a:t>: Key links, social icons, contact info, and optional newsletter CTA.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rgbClr val="024619"/>
                </a:solidFill>
                <a:effectLst/>
                <a:latin typeface="Arial" panose="020B0604020202020204" pitchFamily="34" charset="0"/>
              </a:rPr>
              <a:t>Layout</a:t>
            </a:r>
            <a:r>
              <a:rPr kumimoji="0" lang="en-US" altLang="en-US" sz="1400" b="0" i="0" u="none" strike="noStrike" cap="none" normalizeH="0" baseline="0" dirty="0">
                <a:ln>
                  <a:noFill/>
                </a:ln>
                <a:solidFill>
                  <a:srgbClr val="024619"/>
                </a:solidFill>
                <a:effectLst/>
                <a:latin typeface="Arial" panose="020B0604020202020204" pitchFamily="34" charset="0"/>
              </a:rPr>
              <a:t>: </a:t>
            </a:r>
            <a:r>
              <a:rPr kumimoji="0" lang="en-US" altLang="en-US" sz="1400" b="0" i="0" u="none" strike="noStrike" cap="none" normalizeH="0" baseline="0" dirty="0">
                <a:ln>
                  <a:noFill/>
                </a:ln>
                <a:solidFill>
                  <a:schemeClr val="tx1"/>
                </a:solidFill>
                <a:effectLst/>
                <a:latin typeface="Arial" panose="020B0604020202020204" pitchFamily="34" charset="0"/>
              </a:rPr>
              <a:t>Clean grid-based design with ample white space for readability.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rgbClr val="024619"/>
                </a:solidFill>
                <a:effectLst/>
                <a:latin typeface="Arial" panose="020B0604020202020204" pitchFamily="34" charset="0"/>
              </a:rPr>
              <a:t>Imagery &amp; Icons</a:t>
            </a:r>
            <a:r>
              <a:rPr kumimoji="0" lang="en-US" altLang="en-US" sz="1400" b="0" i="0" u="none" strike="noStrike" cap="none" normalizeH="0" baseline="0" dirty="0">
                <a:ln>
                  <a:noFill/>
                </a:ln>
                <a:solidFill>
                  <a:srgbClr val="024619"/>
                </a:solidFill>
                <a:effectLst/>
                <a:latin typeface="Arial" panose="020B0604020202020204" pitchFamily="34" charset="0"/>
              </a:rPr>
              <a:t>: </a:t>
            </a:r>
            <a:r>
              <a:rPr kumimoji="0" lang="en-US" altLang="en-US" sz="1400" b="0" i="0" u="none" strike="noStrike" cap="none" normalizeH="0" baseline="0" dirty="0">
                <a:ln>
                  <a:noFill/>
                </a:ln>
                <a:solidFill>
                  <a:schemeClr val="tx1"/>
                </a:solidFill>
                <a:effectLst/>
                <a:latin typeface="Arial" panose="020B0604020202020204" pitchFamily="34" charset="0"/>
              </a:rPr>
              <a:t>High-quality, relevant images and simple, intuitive icons.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rgbClr val="024619"/>
                </a:solidFill>
                <a:effectLst/>
                <a:latin typeface="Arial" panose="020B0604020202020204" pitchFamily="34" charset="0"/>
              </a:rPr>
              <a:t>Accessibility</a:t>
            </a:r>
            <a:r>
              <a:rPr kumimoji="0" lang="en-US" altLang="en-US" sz="1400" b="0" i="0" u="none" strike="noStrike" cap="none" normalizeH="0" baseline="0" dirty="0">
                <a:ln>
                  <a:noFill/>
                </a:ln>
                <a:solidFill>
                  <a:schemeClr val="tx1"/>
                </a:solidFill>
                <a:effectLst/>
                <a:latin typeface="Arial" panose="020B0604020202020204" pitchFamily="34" charset="0"/>
              </a:rPr>
              <a:t>: Good color contrast, alt text for images, and keyboard-friendly navigation.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rgbClr val="024619"/>
                </a:solidFill>
                <a:effectLst/>
                <a:latin typeface="Arial" panose="020B0604020202020204" pitchFamily="34" charset="0"/>
              </a:rPr>
              <a:t>Responsive Design</a:t>
            </a:r>
            <a:r>
              <a:rPr kumimoji="0" lang="en-US" altLang="en-US" sz="1400" b="0" i="0" u="none" strike="noStrike" cap="none" normalizeH="0" baseline="0" dirty="0">
                <a:ln>
                  <a:noFill/>
                </a:ln>
                <a:solidFill>
                  <a:srgbClr val="024619"/>
                </a:solidFill>
                <a:effectLst/>
                <a:latin typeface="Arial" panose="020B0604020202020204" pitchFamily="34" charset="0"/>
              </a:rPr>
              <a:t>: </a:t>
            </a:r>
            <a:r>
              <a:rPr kumimoji="0" lang="en-US" altLang="en-US" sz="1400" b="0" i="0" u="none" strike="noStrike" cap="none" normalizeH="0" baseline="0" dirty="0">
                <a:ln>
                  <a:noFill/>
                </a:ln>
                <a:solidFill>
                  <a:schemeClr val="tx1"/>
                </a:solidFill>
                <a:effectLst/>
                <a:latin typeface="Arial" panose="020B0604020202020204" pitchFamily="34" charset="0"/>
              </a:rPr>
              <a:t>Mobile-optimized layout with scalable elements.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rgbClr val="024619"/>
                </a:solidFill>
                <a:effectLst/>
                <a:latin typeface="Arial" panose="020B0604020202020204" pitchFamily="34" charset="0"/>
              </a:rPr>
              <a:t>Testing</a:t>
            </a:r>
            <a:r>
              <a:rPr kumimoji="0" lang="en-US" altLang="en-US" sz="1400" b="0" i="0" u="none" strike="noStrike" cap="none" normalizeH="0" baseline="0" dirty="0">
                <a:ln>
                  <a:noFill/>
                </a:ln>
                <a:solidFill>
                  <a:srgbClr val="024619"/>
                </a:solidFill>
                <a:effectLst/>
                <a:latin typeface="Arial" panose="020B0604020202020204" pitchFamily="34" charset="0"/>
              </a:rPr>
              <a:t>: </a:t>
            </a:r>
            <a:r>
              <a:rPr kumimoji="0" lang="en-US" altLang="en-US" sz="1400" b="0" i="0" u="none" strike="noStrike" cap="none" normalizeH="0" baseline="0" dirty="0">
                <a:ln>
                  <a:noFill/>
                </a:ln>
                <a:solidFill>
                  <a:schemeClr val="tx1"/>
                </a:solidFill>
                <a:effectLst/>
                <a:latin typeface="Arial" panose="020B0604020202020204" pitchFamily="34" charset="0"/>
              </a:rPr>
              <a:t>Conduct user and A/B testing to refine and improve the site experience. </a:t>
            </a:r>
          </a:p>
        </p:txBody>
      </p:sp>
      <p:pic>
        <p:nvPicPr>
          <p:cNvPr id="10" name="Picture 9" descr="A colorful logo with a light bulb and a question mark&#10;&#10;Description automatically generated">
            <a:extLst>
              <a:ext uri="{FF2B5EF4-FFF2-40B4-BE49-F238E27FC236}">
                <a16:creationId xmlns:a16="http://schemas.microsoft.com/office/drawing/2014/main" id="{A5E3ED66-6E94-CD4C-CA35-69B2EC2915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1860" y="176752"/>
            <a:ext cx="2137399" cy="2137399"/>
          </a:xfrm>
          <a:prstGeom prst="rect">
            <a:avLst/>
          </a:prstGeom>
        </p:spPr>
      </p:pic>
      <p:pic>
        <p:nvPicPr>
          <p:cNvPr id="14" name="Picture 13" descr="A logo for a motorcycle&#10;&#10;Description automatically generated">
            <a:extLst>
              <a:ext uri="{FF2B5EF4-FFF2-40B4-BE49-F238E27FC236}">
                <a16:creationId xmlns:a16="http://schemas.microsoft.com/office/drawing/2014/main" id="{89E4633E-9269-35D8-7C8A-31BA42DEF0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3111" y="176752"/>
            <a:ext cx="2137399" cy="2137399"/>
          </a:xfrm>
          <a:prstGeom prst="rect">
            <a:avLst/>
          </a:prstGeom>
        </p:spPr>
      </p:pic>
      <p:pic>
        <p:nvPicPr>
          <p:cNvPr id="16" name="Picture 15" descr="A colorful bird logo&#10;&#10;Description automatically generated">
            <a:extLst>
              <a:ext uri="{FF2B5EF4-FFF2-40B4-BE49-F238E27FC236}">
                <a16:creationId xmlns:a16="http://schemas.microsoft.com/office/drawing/2014/main" id="{44320F7D-E2BF-EBBB-076C-033C46BC21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4461" y="193249"/>
            <a:ext cx="2137399" cy="2137399"/>
          </a:xfrm>
          <a:prstGeom prst="rect">
            <a:avLst/>
          </a:prstGeom>
        </p:spPr>
      </p:pic>
      <p:pic>
        <p:nvPicPr>
          <p:cNvPr id="20" name="Picture 19" descr="A tablet with a screen on it&#10;&#10;Description automatically generated with medium confidence">
            <a:extLst>
              <a:ext uri="{FF2B5EF4-FFF2-40B4-BE49-F238E27FC236}">
                <a16:creationId xmlns:a16="http://schemas.microsoft.com/office/drawing/2014/main" id="{4810890E-30EB-6451-2823-BCFF9289BE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0475" y="2314151"/>
            <a:ext cx="5101525" cy="3789704"/>
          </a:xfrm>
          <a:prstGeom prst="rect">
            <a:avLst/>
          </a:prstGeom>
        </p:spPr>
      </p:pic>
      <p:pic>
        <p:nvPicPr>
          <p:cNvPr id="22" name="Picture 21" descr="A screenshot of a website&#10;&#10;Description automatically generated">
            <a:extLst>
              <a:ext uri="{FF2B5EF4-FFF2-40B4-BE49-F238E27FC236}">
                <a16:creationId xmlns:a16="http://schemas.microsoft.com/office/drawing/2014/main" id="{C93FCC1E-BB93-5CF9-D76D-796B9D47F2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16880" y="2327241"/>
            <a:ext cx="4166252" cy="2777501"/>
          </a:xfrm>
          <a:prstGeom prst="rect">
            <a:avLst/>
          </a:prstGeom>
        </p:spPr>
      </p:pic>
    </p:spTree>
    <p:extLst>
      <p:ext uri="{BB962C8B-B14F-4D97-AF65-F5344CB8AC3E}">
        <p14:creationId xmlns:p14="http://schemas.microsoft.com/office/powerpoint/2010/main" val="1094168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 up of a plant&#10;&#10;Description automatically generated">
            <a:extLst>
              <a:ext uri="{FF2B5EF4-FFF2-40B4-BE49-F238E27FC236}">
                <a16:creationId xmlns:a16="http://schemas.microsoft.com/office/drawing/2014/main" id="{07B8ACE4-377B-A25F-4BE6-14EEE49264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extBox 11">
            <a:extLst>
              <a:ext uri="{FF2B5EF4-FFF2-40B4-BE49-F238E27FC236}">
                <a16:creationId xmlns:a16="http://schemas.microsoft.com/office/drawing/2014/main" id="{9B932DB1-AD2F-A545-2A86-88FDB88695D6}"/>
              </a:ext>
            </a:extLst>
          </p:cNvPr>
          <p:cNvSpPr txBox="1"/>
          <p:nvPr/>
        </p:nvSpPr>
        <p:spPr>
          <a:xfrm>
            <a:off x="3935857" y="3013501"/>
            <a:ext cx="4320285" cy="830997"/>
          </a:xfrm>
          <a:prstGeom prst="rect">
            <a:avLst/>
          </a:prstGeom>
          <a:noFill/>
        </p:spPr>
        <p:txBody>
          <a:bodyPr wrap="none" rtlCol="0">
            <a:spAutoFit/>
          </a:bodyPr>
          <a:lstStyle/>
          <a:p>
            <a:r>
              <a:rPr lang="en-IN" sz="4800" dirty="0">
                <a:solidFill>
                  <a:schemeClr val="bg1"/>
                </a:solidFill>
                <a:latin typeface="Arial Black" panose="020B0A04020102020204" pitchFamily="34" charset="0"/>
              </a:rPr>
              <a:t>THANK YOU</a:t>
            </a:r>
          </a:p>
        </p:txBody>
      </p:sp>
      <p:cxnSp>
        <p:nvCxnSpPr>
          <p:cNvPr id="14" name="Connector: Elbow 13">
            <a:extLst>
              <a:ext uri="{FF2B5EF4-FFF2-40B4-BE49-F238E27FC236}">
                <a16:creationId xmlns:a16="http://schemas.microsoft.com/office/drawing/2014/main" id="{D1F227E9-AF8E-909A-7D1F-E90199FDDE3B}"/>
              </a:ext>
            </a:extLst>
          </p:cNvPr>
          <p:cNvCxnSpPr/>
          <p:nvPr/>
        </p:nvCxnSpPr>
        <p:spPr>
          <a:xfrm>
            <a:off x="7560297" y="2686639"/>
            <a:ext cx="1498862" cy="1157859"/>
          </a:xfrm>
          <a:prstGeom prst="bentConnector3">
            <a:avLst/>
          </a:prstGeom>
          <a:ln w="762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5" name="Connector: Elbow 14">
            <a:extLst>
              <a:ext uri="{FF2B5EF4-FFF2-40B4-BE49-F238E27FC236}">
                <a16:creationId xmlns:a16="http://schemas.microsoft.com/office/drawing/2014/main" id="{FD091726-952C-4133-30F1-6151BEE52AEA}"/>
              </a:ext>
            </a:extLst>
          </p:cNvPr>
          <p:cNvCxnSpPr/>
          <p:nvPr/>
        </p:nvCxnSpPr>
        <p:spPr>
          <a:xfrm>
            <a:off x="3132840" y="2850069"/>
            <a:ext cx="1498862" cy="1157859"/>
          </a:xfrm>
          <a:prstGeom prst="bentConnector3">
            <a:avLst/>
          </a:prstGeom>
          <a:ln w="76200">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82323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267</TotalTime>
  <Words>670</Words>
  <Application>Microsoft Office PowerPoint</Application>
  <PresentationFormat>Widescreen</PresentationFormat>
  <Paragraphs>65</Paragraphs>
  <Slides>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Aptos</vt:lpstr>
      <vt:lpstr>Aptos Display</vt:lpstr>
      <vt:lpstr>Arial</vt:lpstr>
      <vt:lpstr>Arial Black</vt:lpstr>
      <vt:lpstr>Bahnschrift SemiBold Condensed</vt:lpstr>
      <vt:lpstr>Bahnschrift SemiBold SemiConden</vt:lpstr>
      <vt:lpstr>Bahnschrift SemiCondensed</vt:lpstr>
      <vt:lpstr>Roboto</vt:lpstr>
      <vt:lpstr>Office Theme</vt:lpstr>
      <vt:lpstr>PowerPoint Presentation</vt:lpstr>
      <vt:lpstr>WHAT IS DROPSHIPPING?</vt:lpstr>
      <vt:lpstr>PowerPoint Presentation</vt:lpstr>
      <vt:lpstr>PowerPoint Presentation</vt:lpstr>
      <vt:lpstr>INVESTMENT REQUIRED FOR DROPSHIPPING</vt:lpstr>
      <vt:lpstr>PowerPoint Presentation</vt:lpstr>
      <vt:lpstr>TIPS TO GROW YOUR DROPSHIPPING BUSINESS</vt:lpstr>
      <vt:lpstr>CREATE AN ATTRACTIVE WEBSITE WITH STRONG UI/UX:</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harpreet chauhan</dc:creator>
  <cp:lastModifiedBy>harpreet chauhan</cp:lastModifiedBy>
  <cp:revision>3</cp:revision>
  <dcterms:created xsi:type="dcterms:W3CDTF">2024-11-03T07:58:38Z</dcterms:created>
  <dcterms:modified xsi:type="dcterms:W3CDTF">2024-11-07T09:34:05Z</dcterms:modified>
</cp:coreProperties>
</file>